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8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716F9-5781-41C8-92E0-0255CE0AF6B1}" type="datetimeFigureOut">
              <a:rPr lang="en-US"/>
              <a:t>7/28/2015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D756C-8E1C-4F34-8A7F-D81814D5DF8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11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19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84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17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10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37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2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D756C-8E1C-4F34-8A7F-D81814D5DF8B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56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76 w 5740"/>
                <a:gd name="T1" fmla="*/ 617 h 4316"/>
                <a:gd name="T2" fmla="*/ 0 w 5740"/>
                <a:gd name="T3" fmla="*/ 617 h 4316"/>
                <a:gd name="T4" fmla="*/ 0 w 5740"/>
                <a:gd name="T5" fmla="*/ 0 h 4316"/>
                <a:gd name="T6" fmla="*/ 5776 w 5740"/>
                <a:gd name="T7" fmla="*/ 0 h 4316"/>
                <a:gd name="T8" fmla="*/ 5776 w 5740"/>
                <a:gd name="T9" fmla="*/ 617 h 4316"/>
                <a:gd name="T10" fmla="*/ 5776 w 5740"/>
                <a:gd name="T11" fmla="*/ 617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1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1 w 382"/>
                  <a:gd name="T19" fmla="*/ 96 h 96"/>
                  <a:gd name="T20" fmla="*/ 265 w 382"/>
                  <a:gd name="T21" fmla="*/ 90 h 96"/>
                  <a:gd name="T22" fmla="*/ 313 w 382"/>
                  <a:gd name="T23" fmla="*/ 84 h 96"/>
                  <a:gd name="T24" fmla="*/ 354 w 382"/>
                  <a:gd name="T25" fmla="*/ 66 h 96"/>
                  <a:gd name="T26" fmla="*/ 384 w 382"/>
                  <a:gd name="T27" fmla="*/ 42 h 96"/>
                  <a:gd name="T28" fmla="*/ 378 w 382"/>
                  <a:gd name="T29" fmla="*/ 42 h 96"/>
                  <a:gd name="T30" fmla="*/ 348 w 382"/>
                  <a:gd name="T31" fmla="*/ 66 h 96"/>
                  <a:gd name="T32" fmla="*/ 307 w 382"/>
                  <a:gd name="T33" fmla="*/ 78 h 96"/>
                  <a:gd name="T34" fmla="*/ 265 w 382"/>
                  <a:gd name="T35" fmla="*/ 90 h 96"/>
                  <a:gd name="T36" fmla="*/ 211 w 382"/>
                  <a:gd name="T37" fmla="*/ 96 h 96"/>
                  <a:gd name="T38" fmla="*/ 211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1 w 185"/>
                  <a:gd name="T5" fmla="*/ 36 h 210"/>
                  <a:gd name="T6" fmla="*/ 157 w 185"/>
                  <a:gd name="T7" fmla="*/ 72 h 210"/>
                  <a:gd name="T8" fmla="*/ 163 w 185"/>
                  <a:gd name="T9" fmla="*/ 90 h 210"/>
                  <a:gd name="T10" fmla="*/ 169 w 185"/>
                  <a:gd name="T11" fmla="*/ 114 h 210"/>
                  <a:gd name="T12" fmla="*/ 163 w 185"/>
                  <a:gd name="T13" fmla="*/ 138 h 210"/>
                  <a:gd name="T14" fmla="*/ 151 w 185"/>
                  <a:gd name="T15" fmla="*/ 162 h 210"/>
                  <a:gd name="T16" fmla="*/ 121 w 185"/>
                  <a:gd name="T17" fmla="*/ 180 h 210"/>
                  <a:gd name="T18" fmla="*/ 90 w 185"/>
                  <a:gd name="T19" fmla="*/ 198 h 210"/>
                  <a:gd name="T20" fmla="*/ 98 w 185"/>
                  <a:gd name="T21" fmla="*/ 210 h 210"/>
                  <a:gd name="T22" fmla="*/ 133 w 185"/>
                  <a:gd name="T23" fmla="*/ 192 h 210"/>
                  <a:gd name="T24" fmla="*/ 163 w 185"/>
                  <a:gd name="T25" fmla="*/ 168 h 210"/>
                  <a:gd name="T26" fmla="*/ 181 w 185"/>
                  <a:gd name="T27" fmla="*/ 144 h 210"/>
                  <a:gd name="T28" fmla="*/ 187 w 185"/>
                  <a:gd name="T29" fmla="*/ 114 h 210"/>
                  <a:gd name="T30" fmla="*/ 181 w 185"/>
                  <a:gd name="T31" fmla="*/ 90 h 210"/>
                  <a:gd name="T32" fmla="*/ 175 w 185"/>
                  <a:gd name="T33" fmla="*/ 66 h 210"/>
                  <a:gd name="T34" fmla="*/ 157 w 185"/>
                  <a:gd name="T35" fmla="*/ 48 h 210"/>
                  <a:gd name="T36" fmla="*/ 133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</p:grpSp>
        </p:grpSp>
      </p:grpSp>
      <p:sp>
        <p:nvSpPr>
          <p:cNvPr id="1337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37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3DCBF7B-D113-461A-979F-620941429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20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019175-AC33-4D05-B186-DE0513330E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640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402CFB-95D6-491F-B7DE-DBDCFB7120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91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F0657-8486-47A5-BAE2-4C3A2AD46B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24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95ABC1-7AAF-4A72-8529-DFC0A1A931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45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D96973-16F0-4192-9AC9-B9555D438D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5381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AEE3F-E3CA-4F23-B304-54F28BA0F1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15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7CBBCD-80E1-4093-93EF-4F33D7EBE1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63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1EE129-801D-4381-BA41-8283BD4ED9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492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F8CBC-E7EF-4A9E-9951-F6BDC27412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81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0E4DDD-0CF7-4347-BC29-85DBAA6BB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266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76 w 5740"/>
                <a:gd name="T1" fmla="*/ 617 h 4316"/>
                <a:gd name="T2" fmla="*/ 0 w 5740"/>
                <a:gd name="T3" fmla="*/ 617 h 4316"/>
                <a:gd name="T4" fmla="*/ 0 w 5740"/>
                <a:gd name="T5" fmla="*/ 0 h 4316"/>
                <a:gd name="T6" fmla="*/ 5776 w 5740"/>
                <a:gd name="T7" fmla="*/ 0 h 4316"/>
                <a:gd name="T8" fmla="*/ 5776 w 5740"/>
                <a:gd name="T9" fmla="*/ 617 h 4316"/>
                <a:gd name="T10" fmla="*/ 5776 w 5740"/>
                <a:gd name="T11" fmla="*/ 617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229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29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29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29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29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29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230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0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1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79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2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2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84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232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2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2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2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2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57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3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3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4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34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38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1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1 w 382"/>
                  <a:gd name="T19" fmla="*/ 96 h 96"/>
                  <a:gd name="T20" fmla="*/ 265 w 382"/>
                  <a:gd name="T21" fmla="*/ 90 h 96"/>
                  <a:gd name="T22" fmla="*/ 313 w 382"/>
                  <a:gd name="T23" fmla="*/ 84 h 96"/>
                  <a:gd name="T24" fmla="*/ 354 w 382"/>
                  <a:gd name="T25" fmla="*/ 66 h 96"/>
                  <a:gd name="T26" fmla="*/ 384 w 382"/>
                  <a:gd name="T27" fmla="*/ 42 h 96"/>
                  <a:gd name="T28" fmla="*/ 378 w 382"/>
                  <a:gd name="T29" fmla="*/ 42 h 96"/>
                  <a:gd name="T30" fmla="*/ 348 w 382"/>
                  <a:gd name="T31" fmla="*/ 66 h 96"/>
                  <a:gd name="T32" fmla="*/ 307 w 382"/>
                  <a:gd name="T33" fmla="*/ 78 h 96"/>
                  <a:gd name="T34" fmla="*/ 265 w 382"/>
                  <a:gd name="T35" fmla="*/ 90 h 96"/>
                  <a:gd name="T36" fmla="*/ 211 w 382"/>
                  <a:gd name="T37" fmla="*/ 96 h 96"/>
                  <a:gd name="T38" fmla="*/ 211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9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0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1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1 w 185"/>
                  <a:gd name="T5" fmla="*/ 36 h 210"/>
                  <a:gd name="T6" fmla="*/ 157 w 185"/>
                  <a:gd name="T7" fmla="*/ 72 h 210"/>
                  <a:gd name="T8" fmla="*/ 163 w 185"/>
                  <a:gd name="T9" fmla="*/ 90 h 210"/>
                  <a:gd name="T10" fmla="*/ 169 w 185"/>
                  <a:gd name="T11" fmla="*/ 114 h 210"/>
                  <a:gd name="T12" fmla="*/ 163 w 185"/>
                  <a:gd name="T13" fmla="*/ 138 h 210"/>
                  <a:gd name="T14" fmla="*/ 151 w 185"/>
                  <a:gd name="T15" fmla="*/ 162 h 210"/>
                  <a:gd name="T16" fmla="*/ 121 w 185"/>
                  <a:gd name="T17" fmla="*/ 180 h 210"/>
                  <a:gd name="T18" fmla="*/ 90 w 185"/>
                  <a:gd name="T19" fmla="*/ 198 h 210"/>
                  <a:gd name="T20" fmla="*/ 98 w 185"/>
                  <a:gd name="T21" fmla="*/ 210 h 210"/>
                  <a:gd name="T22" fmla="*/ 133 w 185"/>
                  <a:gd name="T23" fmla="*/ 192 h 210"/>
                  <a:gd name="T24" fmla="*/ 163 w 185"/>
                  <a:gd name="T25" fmla="*/ 168 h 210"/>
                  <a:gd name="T26" fmla="*/ 181 w 185"/>
                  <a:gd name="T27" fmla="*/ 144 h 210"/>
                  <a:gd name="T28" fmla="*/ 187 w 185"/>
                  <a:gd name="T29" fmla="*/ 114 h 210"/>
                  <a:gd name="T30" fmla="*/ 181 w 185"/>
                  <a:gd name="T31" fmla="*/ 90 h 210"/>
                  <a:gd name="T32" fmla="*/ 175 w 185"/>
                  <a:gd name="T33" fmla="*/ 66 h 210"/>
                  <a:gd name="T34" fmla="*/ 157 w 185"/>
                  <a:gd name="T35" fmla="*/ 48 h 210"/>
                  <a:gd name="T36" fmla="*/ 133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6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  <p:sp>
              <p:nvSpPr>
                <p:cNvPr id="1047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  <p:sp>
              <p:nvSpPr>
                <p:cNvPr id="1048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  <p:sp>
              <p:nvSpPr>
                <p:cNvPr id="1049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defRPr/>
                  </a:pPr>
                  <a:endParaRPr lang="en-US" altLang="en-US" smtClean="0"/>
                </a:p>
              </p:txBody>
            </p:sp>
          </p:grpSp>
        </p:grpSp>
      </p:grpSp>
      <p:sp>
        <p:nvSpPr>
          <p:cNvPr id="1235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35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35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35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35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015E2556-027A-466E-9175-2F4B4F87830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We Believe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Miracles of Jesus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Chapter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Miracles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Show that Jesus is God</a:t>
            </a:r>
          </a:p>
          <a:p>
            <a:pPr eaLnBrk="1" hangingPunct="1">
              <a:defRPr/>
            </a:pPr>
            <a:r>
              <a:rPr lang="en-US" altLang="en-US" smtClean="0"/>
              <a:t>Help to strengthen our faith</a:t>
            </a:r>
          </a:p>
          <a:p>
            <a:pPr eaLnBrk="1" hangingPunct="1">
              <a:defRPr/>
            </a:pPr>
            <a:r>
              <a:rPr lang="en-US" altLang="en-US" smtClean="0"/>
              <a:t>Show Jesus’ love for others</a:t>
            </a:r>
          </a:p>
          <a:p>
            <a:pPr eaLnBrk="1" hangingPunct="1">
              <a:defRPr/>
            </a:pPr>
            <a:r>
              <a:rPr lang="en-US" altLang="en-US" smtClean="0"/>
              <a:t>Show He answers our prayers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The Wedding Feast at Cana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7892" y="1552685"/>
            <a:ext cx="3398908" cy="457347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  <a:latin typeface="Times" charset="0"/>
              </a:rPr>
              <a:t>The first public miracle was the changing of water into wine at the wedding feast of Cana. </a:t>
            </a:r>
            <a:endParaRPr lang="en-US" altLang="en-US" dirty="0">
              <a:solidFill>
                <a:srgbClr val="FFFFFF"/>
              </a:solidFill>
              <a:latin typeface="Times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91" y="1508654"/>
            <a:ext cx="4780214" cy="33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The calming of the storm at sea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50317" y="1711068"/>
            <a:ext cx="3636483" cy="441509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  <a:latin typeface="Times" charset="0"/>
              </a:rPr>
              <a:t>Jesus calmed a storm at sea.</a:t>
            </a:r>
            <a:endParaRPr lang="en-US" altLang="en-US" dirty="0">
              <a:solidFill>
                <a:srgbClr val="FFFFFF"/>
              </a:solidFill>
              <a:latin typeface="Times" charset="0"/>
            </a:endParaRPr>
          </a:p>
        </p:txBody>
      </p:sp>
      <p:pic>
        <p:nvPicPr>
          <p:cNvPr id="17421" name="Picture 13" descr="jesus-calms-the-storm_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0" y="1467029"/>
            <a:ext cx="4127050" cy="50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 smtClean="0"/>
              <a:t>The Multiplication of the Loaves and Fish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443" y="1568256"/>
            <a:ext cx="6614090" cy="1231589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  <a:latin typeface="Times" charset="0"/>
              </a:rPr>
              <a:t>Jesus multiplied the five loaves and two fishes to feed 5000.</a:t>
            </a:r>
            <a:endParaRPr lang="en-US" altLang="en-US" dirty="0">
              <a:solidFill>
                <a:srgbClr val="FFFFFF"/>
              </a:solidFill>
              <a:latin typeface="Times" charset="0"/>
            </a:endParaRPr>
          </a:p>
        </p:txBody>
      </p:sp>
      <p:pic>
        <p:nvPicPr>
          <p:cNvPr id="6" name="Picture 5" descr="Loavesand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703" y="2943064"/>
            <a:ext cx="5923185" cy="386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The Rising of Jairus’ daughter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1950" y="4356100"/>
            <a:ext cx="8309012" cy="20076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  <a:latin typeface="Times" charset="0"/>
              </a:rPr>
              <a:t>Jesus’ miracles also directly healed people: the blind, the paralyzed, the sick, and the hurt.</a:t>
            </a:r>
            <a:endParaRPr lang="en-US" altLang="en-US" dirty="0">
              <a:solidFill>
                <a:srgbClr val="FFFFFF"/>
              </a:solidFill>
              <a:latin typeface="Times" charset="0"/>
            </a:endParaRPr>
          </a:p>
        </p:txBody>
      </p:sp>
      <p:pic>
        <p:nvPicPr>
          <p:cNvPr id="9220" name="Picture 5" descr="Jesus-Repin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107" y="1413624"/>
            <a:ext cx="4789249" cy="273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FFFF00"/>
                </a:solidFill>
              </a:rPr>
              <a:t>greatest</a:t>
            </a:r>
            <a:r>
              <a:rPr lang="en-US" dirty="0" smtClean="0"/>
              <a:t> miracle of all!</a:t>
            </a:r>
          </a:p>
        </p:txBody>
      </p:sp>
      <p:pic>
        <p:nvPicPr>
          <p:cNvPr id="15365" name="Picture 5" descr="http://www.uscg.mil/hq/chaplain/graphics/Catholic/Eucharis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620000" cy="439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1" descr="http://www.nashvilledominican.org/Community/Community_Traditions/Photos/Pope_Euchari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44600"/>
            <a:ext cx="26670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 descr="http://halfthekingdom.org/wordpress/wp-content/uploads/the-holy-euchari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38250"/>
            <a:ext cx="255270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867400"/>
            <a:ext cx="8229600" cy="6397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b="1" dirty="0" smtClean="0">
                <a:solidFill>
                  <a:srgbClr val="FFFF00"/>
                </a:solidFill>
              </a:rPr>
              <a:t>The Holy Eucharist!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584</TotalTime>
  <Words>74</Words>
  <Application>Microsoft Office PowerPoint</Application>
  <PresentationFormat>On-screen Show (4:3)</PresentationFormat>
  <Paragraphs>22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Ripple</vt:lpstr>
      <vt:lpstr>We Believe Miracles of Jesus </vt:lpstr>
      <vt:lpstr>Miracles</vt:lpstr>
      <vt:lpstr>The Wedding Feast at Cana</vt:lpstr>
      <vt:lpstr>The calming of the storm at sea</vt:lpstr>
      <vt:lpstr>The Multiplication of the Loaves and Fish</vt:lpstr>
      <vt:lpstr>The Rising of Jairus’ daughter</vt:lpstr>
      <vt:lpstr>The greatest miracle of all!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Sister Mary Maximilian</dc:creator>
  <cp:lastModifiedBy>Sister Mary Maximilian</cp:lastModifiedBy>
  <cp:revision>9</cp:revision>
  <cp:lastPrinted>1601-01-01T00:00:00Z</cp:lastPrinted>
  <dcterms:created xsi:type="dcterms:W3CDTF">1601-01-01T00:00:00Z</dcterms:created>
  <dcterms:modified xsi:type="dcterms:W3CDTF">2015-07-28T20:13:58Z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