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71" r:id="rId15"/>
    <p:sldId id="269" r:id="rId16"/>
    <p:sldId id="268" r:id="rId17"/>
    <p:sldId id="272" r:id="rId18"/>
    <p:sldId id="274" r:id="rId19"/>
    <p:sldId id="275" r:id="rId20"/>
    <p:sldId id="276" r:id="rId21"/>
    <p:sldId id="278" r:id="rId22"/>
    <p:sldId id="277" r:id="rId23"/>
    <p:sldId id="273"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06" autoAdjust="0"/>
    <p:restoredTop sz="94660"/>
  </p:normalViewPr>
  <p:slideViewPr>
    <p:cSldViewPr snapToGrid="0">
      <p:cViewPr varScale="1">
        <p:scale>
          <a:sx n="45" d="100"/>
          <a:sy n="45" d="100"/>
        </p:scale>
        <p:origin x="96" y="5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2/6/2017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2/6/2017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2/6/2017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dirty="0"/>
              <a:t>Click icon to add picture</a:t>
            </a:r>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2/6/2017</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dirty="0"/>
              <a:t>Click icon to add picture</a:t>
            </a:r>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2/6/2017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2/6/2017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2/6/2017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2/6/2017</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safeshare.tv/x/ss5894bf9feb38f"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safeshare.tv/x/9f2qZqOZ-y0"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160;" TargetMode="External"/><Relationship Id="rId2" Type="http://schemas.openxmlformats.org/officeDocument/2006/relationships/hyperlink" Target="https://safeshare.tv/x/ss5894ca89c4eed" TargetMode="External"/><Relationship Id="rId1" Type="http://schemas.openxmlformats.org/officeDocument/2006/relationships/slideLayout" Target="../slideLayouts/slideLayout4.xml"/><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safeshare.tv/x/xBDB12zJWRY"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16: Jesus Grows in Age and Wisdom – Lesson 1</a:t>
            </a:r>
          </a:p>
        </p:txBody>
      </p:sp>
      <p:sp>
        <p:nvSpPr>
          <p:cNvPr id="3" name="Subtitle 2"/>
          <p:cNvSpPr>
            <a:spLocks noGrp="1"/>
          </p:cNvSpPr>
          <p:nvPr>
            <p:ph type="subTitle" idx="1"/>
          </p:nvPr>
        </p:nvSpPr>
        <p:spPr/>
        <p:txBody>
          <a:bodyPr/>
          <a:lstStyle/>
          <a:p>
            <a:r>
              <a:rPr lang="en-US" dirty="0"/>
              <a:t>“And Jesus increased in wisdom and in stature, and in favor with God and man.”  --Luke 2:52</a:t>
            </a:r>
          </a:p>
        </p:txBody>
      </p:sp>
    </p:spTree>
    <p:extLst>
      <p:ext uri="{BB962C8B-B14F-4D97-AF65-F5344CB8AC3E}">
        <p14:creationId xmlns:p14="http://schemas.microsoft.com/office/powerpoint/2010/main" val="22980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Jesus led an ordinary life.</a:t>
            </a:r>
          </a:p>
        </p:txBody>
      </p:sp>
      <p:sp>
        <p:nvSpPr>
          <p:cNvPr id="3" name="Content Placeholder 2"/>
          <p:cNvSpPr>
            <a:spLocks noGrp="1"/>
          </p:cNvSpPr>
          <p:nvPr>
            <p:ph idx="1"/>
          </p:nvPr>
        </p:nvSpPr>
        <p:spPr/>
        <p:txBody>
          <a:bodyPr>
            <a:normAutofit/>
          </a:bodyPr>
          <a:lstStyle/>
          <a:p>
            <a:r>
              <a:rPr lang="en-US" sz="2800" dirty="0"/>
              <a:t>Grew up in Nazareth</a:t>
            </a:r>
          </a:p>
          <a:p>
            <a:r>
              <a:rPr lang="en-US" sz="2800" dirty="0"/>
              <a:t>Even though He was God, He was also human so His life was similar to yours</a:t>
            </a:r>
          </a:p>
          <a:p>
            <a:r>
              <a:rPr lang="en-US" sz="2800" dirty="0"/>
              <a:t>He learned Jewish customs and traditions</a:t>
            </a:r>
          </a:p>
          <a:p>
            <a:r>
              <a:rPr lang="en-US" sz="2800" dirty="0"/>
              <a:t>Did chores, helped His parents, learned carpentry, had friends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4443" y="932413"/>
            <a:ext cx="3479113" cy="1897698"/>
          </a:xfrm>
          <a:prstGeom prst="rect">
            <a:avLst/>
          </a:prstGeom>
        </p:spPr>
      </p:pic>
    </p:spTree>
    <p:extLst>
      <p:ext uri="{BB962C8B-B14F-4D97-AF65-F5344CB8AC3E}">
        <p14:creationId xmlns:p14="http://schemas.microsoft.com/office/powerpoint/2010/main" val="3694375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Holy Family</a:t>
            </a:r>
          </a:p>
        </p:txBody>
      </p:sp>
      <p:sp>
        <p:nvSpPr>
          <p:cNvPr id="3" name="Content Placeholder 2"/>
          <p:cNvSpPr>
            <a:spLocks noGrp="1"/>
          </p:cNvSpPr>
          <p:nvPr>
            <p:ph idx="1"/>
          </p:nvPr>
        </p:nvSpPr>
        <p:spPr>
          <a:xfrm>
            <a:off x="285750" y="2171700"/>
            <a:ext cx="10553700" cy="4317781"/>
          </a:xfrm>
        </p:spPr>
        <p:txBody>
          <a:bodyPr>
            <a:normAutofit/>
          </a:bodyPr>
          <a:lstStyle/>
          <a:p>
            <a:r>
              <a:rPr lang="en-US" sz="3200" dirty="0"/>
              <a:t>Made up of Jesus, Mary, and Joseph</a:t>
            </a:r>
          </a:p>
          <a:p>
            <a:r>
              <a:rPr lang="en-US" sz="3200" dirty="0"/>
              <a:t>Jesus obeyed His parents</a:t>
            </a:r>
          </a:p>
          <a:p>
            <a:r>
              <a:rPr lang="en-US" sz="3200" dirty="0"/>
              <a:t>Joseph was a skilled carpenter </a:t>
            </a:r>
          </a:p>
          <a:p>
            <a:pPr lvl="1">
              <a:buFont typeface="Wingdings" panose="05000000000000000000" pitchFamily="2" charset="2"/>
              <a:buChar char="Ø"/>
            </a:pPr>
            <a:r>
              <a:rPr lang="en-US" sz="2800" dirty="0"/>
              <a:t>taught Jesus </a:t>
            </a:r>
          </a:p>
          <a:p>
            <a:pPr lvl="1">
              <a:buFont typeface="Wingdings" panose="05000000000000000000" pitchFamily="2" charset="2"/>
              <a:buChar char="Ø"/>
            </a:pPr>
            <a:r>
              <a:rPr lang="en-US" sz="2800" dirty="0"/>
              <a:t>Jesus watched and helped pick up wood</a:t>
            </a:r>
          </a:p>
          <a:p>
            <a:pPr lvl="1">
              <a:buFont typeface="Wingdings" panose="05000000000000000000" pitchFamily="2" charset="2"/>
              <a:buChar char="Ø"/>
            </a:pPr>
            <a:endParaRPr lang="en-US" sz="1800" dirty="0"/>
          </a:p>
          <a:p>
            <a:pPr marL="457200" lvl="1" indent="0">
              <a:buNone/>
            </a:pPr>
            <a:r>
              <a:rPr lang="en-US" sz="3200" dirty="0"/>
              <a:t>How can we imitate Jesus in our own lives?</a:t>
            </a:r>
            <a:endParaRPr lang="en-US" sz="3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3900" y="2057400"/>
            <a:ext cx="3378984" cy="2678325"/>
          </a:xfrm>
          <a:prstGeom prst="rect">
            <a:avLst/>
          </a:prstGeom>
        </p:spPr>
      </p:pic>
    </p:spTree>
    <p:extLst>
      <p:ext uri="{BB962C8B-B14F-4D97-AF65-F5344CB8AC3E}">
        <p14:creationId xmlns:p14="http://schemas.microsoft.com/office/powerpoint/2010/main" val="160622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Jesus’ “hidden life”</a:t>
            </a:r>
          </a:p>
        </p:txBody>
      </p:sp>
      <p:sp>
        <p:nvSpPr>
          <p:cNvPr id="3" name="Content Placeholder 2"/>
          <p:cNvSpPr>
            <a:spLocks noGrp="1"/>
          </p:cNvSpPr>
          <p:nvPr>
            <p:ph idx="1"/>
          </p:nvPr>
        </p:nvSpPr>
        <p:spPr/>
        <p:txBody>
          <a:bodyPr>
            <a:normAutofit/>
          </a:bodyPr>
          <a:lstStyle/>
          <a:p>
            <a:r>
              <a:rPr lang="en-US" sz="3200" dirty="0"/>
              <a:t>The first 30 years of His life</a:t>
            </a:r>
          </a:p>
          <a:p>
            <a:r>
              <a:rPr lang="en-US" sz="3200" dirty="0"/>
              <a:t>This was the time before He made known to the world that He was God </a:t>
            </a:r>
          </a:p>
          <a:p>
            <a:r>
              <a:rPr lang="en-US" sz="3200" dirty="0"/>
              <a:t>God the Father still saw all of Jesus’ “hidden life”</a:t>
            </a:r>
          </a:p>
          <a:p>
            <a:r>
              <a:rPr lang="en-US" sz="3200" dirty="0"/>
              <a:t>God can see every moment of our lives as well</a:t>
            </a:r>
          </a:p>
        </p:txBody>
      </p:sp>
    </p:spTree>
    <p:extLst>
      <p:ext uri="{BB962C8B-B14F-4D97-AF65-F5344CB8AC3E}">
        <p14:creationId xmlns:p14="http://schemas.microsoft.com/office/powerpoint/2010/main" val="3820228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Presentation</a:t>
            </a:r>
          </a:p>
        </p:txBody>
      </p:sp>
      <p:sp>
        <p:nvSpPr>
          <p:cNvPr id="3" name="Content Placeholder 2"/>
          <p:cNvSpPr>
            <a:spLocks noGrp="1"/>
          </p:cNvSpPr>
          <p:nvPr>
            <p:ph sz="half" idx="1"/>
          </p:nvPr>
        </p:nvSpPr>
        <p:spPr>
          <a:xfrm>
            <a:off x="219075" y="1895475"/>
            <a:ext cx="9583738" cy="4883466"/>
          </a:xfrm>
        </p:spPr>
        <p:txBody>
          <a:bodyPr>
            <a:normAutofit/>
          </a:bodyPr>
          <a:lstStyle/>
          <a:p>
            <a:endParaRPr lang="en-US" dirty="0"/>
          </a:p>
          <a:p>
            <a:r>
              <a:rPr lang="en-US" sz="3200" dirty="0"/>
              <a:t>This is a Jewish tradition recognizing the firstborn son as a gift from God and a commitment to raising him in the faith.  It is similar to Baptism.</a:t>
            </a:r>
          </a:p>
          <a:p>
            <a:r>
              <a:rPr lang="en-US" sz="3200" dirty="0"/>
              <a:t>Read Luke 2:21-40 </a:t>
            </a:r>
          </a:p>
          <a:p>
            <a:r>
              <a:rPr lang="en-US" sz="3200" dirty="0"/>
              <a:t>Draw a picture of the Holy Family at the Presentation in the Temple</a:t>
            </a:r>
          </a:p>
          <a:p>
            <a:pPr marL="0" indent="0">
              <a:buNone/>
            </a:pPr>
            <a:endParaRPr lang="en-US" dirty="0"/>
          </a:p>
        </p:txBody>
      </p:sp>
      <p:sp>
        <p:nvSpPr>
          <p:cNvPr id="4" name="Content Placeholder 3"/>
          <p:cNvSpPr>
            <a:spLocks noGrp="1"/>
          </p:cNvSpPr>
          <p:nvPr>
            <p:ph sz="half" idx="2"/>
          </p:nvPr>
        </p:nvSpPr>
        <p:spPr>
          <a:xfrm>
            <a:off x="9029700" y="5648325"/>
            <a:ext cx="2753348" cy="931882"/>
          </a:xfrm>
        </p:spPr>
        <p:txBody>
          <a:bodyPr/>
          <a:lstStyle/>
          <a:p>
            <a:pPr lvl="0"/>
            <a:r>
              <a:rPr lang="en-US" u="sng" dirty="0">
                <a:solidFill>
                  <a:srgbClr val="0000FF"/>
                </a:solidFill>
                <a:latin typeface="Times New Roman"/>
                <a:hlinkClick r:id="rId2"/>
              </a:rPr>
              <a:t>https://safeshare.tv/x/ss5894bf9feb38f</a:t>
            </a:r>
            <a:endParaRPr lang="en-US" dirty="0"/>
          </a:p>
        </p:txBody>
      </p:sp>
    </p:spTree>
    <p:extLst>
      <p:ext uri="{BB962C8B-B14F-4D97-AF65-F5344CB8AC3E}">
        <p14:creationId xmlns:p14="http://schemas.microsoft.com/office/powerpoint/2010/main" val="228230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par>
                                <p:cTn id="11" presetID="42"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1000"/>
                                        <p:tgtEl>
                                          <p:spTgt spid="4">
                                            <p:txEl>
                                              <p:pRg st="0" end="0"/>
                                            </p:txEl>
                                          </p:spTgt>
                                        </p:tgtEl>
                                      </p:cBhvr>
                                    </p:animEffect>
                                    <p:anim calcmode="lin" valueType="num">
                                      <p:cBhvr>
                                        <p:cTn id="21"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Closing</a:t>
            </a:r>
          </a:p>
        </p:txBody>
      </p:sp>
      <p:sp>
        <p:nvSpPr>
          <p:cNvPr id="3" name="Content Placeholder 2"/>
          <p:cNvSpPr>
            <a:spLocks noGrp="1"/>
          </p:cNvSpPr>
          <p:nvPr>
            <p:ph idx="1"/>
          </p:nvPr>
        </p:nvSpPr>
        <p:spPr/>
        <p:txBody>
          <a:bodyPr>
            <a:normAutofit/>
          </a:bodyPr>
          <a:lstStyle/>
          <a:p>
            <a:r>
              <a:rPr lang="en-US" sz="3200" dirty="0"/>
              <a:t>Pray the 4</a:t>
            </a:r>
            <a:r>
              <a:rPr lang="en-US" sz="3200" baseline="30000" dirty="0"/>
              <a:t>th</a:t>
            </a:r>
            <a:r>
              <a:rPr lang="en-US" sz="3200" dirty="0"/>
              <a:t> Joyful Mystery, the Presentation in the Temple</a:t>
            </a:r>
          </a:p>
        </p:txBody>
      </p:sp>
    </p:spTree>
    <p:extLst>
      <p:ext uri="{BB962C8B-B14F-4D97-AF65-F5344CB8AC3E}">
        <p14:creationId xmlns:p14="http://schemas.microsoft.com/office/powerpoint/2010/main" val="1042503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16: Jesus Grows in Age and Wisdom – Lesson 2</a:t>
            </a:r>
          </a:p>
        </p:txBody>
      </p:sp>
      <p:sp>
        <p:nvSpPr>
          <p:cNvPr id="3" name="Subtitle 2"/>
          <p:cNvSpPr>
            <a:spLocks noGrp="1"/>
          </p:cNvSpPr>
          <p:nvPr>
            <p:ph type="subTitle" idx="1"/>
          </p:nvPr>
        </p:nvSpPr>
        <p:spPr/>
        <p:txBody>
          <a:bodyPr/>
          <a:lstStyle/>
          <a:p>
            <a:r>
              <a:rPr lang="en-US" dirty="0"/>
              <a:t>“And Jesus increased in wisdom and in stature, and in favor with God and man.”  --Luke 2:52</a:t>
            </a:r>
          </a:p>
        </p:txBody>
      </p:sp>
    </p:spTree>
    <p:extLst>
      <p:ext uri="{BB962C8B-B14F-4D97-AF65-F5344CB8AC3E}">
        <p14:creationId xmlns:p14="http://schemas.microsoft.com/office/powerpoint/2010/main" val="3487409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God is all-knowing</a:t>
            </a:r>
          </a:p>
        </p:txBody>
      </p:sp>
      <p:sp>
        <p:nvSpPr>
          <p:cNvPr id="3" name="Content Placeholder 2"/>
          <p:cNvSpPr>
            <a:spLocks noGrp="1"/>
          </p:cNvSpPr>
          <p:nvPr>
            <p:ph idx="1"/>
          </p:nvPr>
        </p:nvSpPr>
        <p:spPr>
          <a:xfrm>
            <a:off x="320991" y="2222500"/>
            <a:ext cx="11566209" cy="4516438"/>
          </a:xfrm>
        </p:spPr>
        <p:txBody>
          <a:bodyPr>
            <a:noAutofit/>
          </a:bodyPr>
          <a:lstStyle/>
          <a:p>
            <a:r>
              <a:rPr lang="en-US" sz="3200" dirty="0"/>
              <a:t>He saw all of Jesus’ “hidden life”</a:t>
            </a:r>
          </a:p>
          <a:p>
            <a:r>
              <a:rPr lang="en-US" sz="3200" dirty="0"/>
              <a:t>He sees everything we do</a:t>
            </a:r>
          </a:p>
          <a:p>
            <a:r>
              <a:rPr lang="en-US" sz="3200" dirty="0"/>
              <a:t>He knows all of our thoughts and actions</a:t>
            </a:r>
          </a:p>
          <a:p>
            <a:r>
              <a:rPr lang="en-US" sz="3200" dirty="0"/>
              <a:t>He sees and knows everything about our hidden lives</a:t>
            </a:r>
          </a:p>
          <a:p>
            <a:endParaRPr lang="en-US" sz="2800" dirty="0"/>
          </a:p>
          <a:p>
            <a:pPr marL="0" indent="0">
              <a:buNone/>
            </a:pPr>
            <a:r>
              <a:rPr lang="en-US" sz="3200" dirty="0"/>
              <a:t>How can we live lives that would be pleasing to God?</a:t>
            </a:r>
            <a:endParaRPr lang="en-US" sz="3600" dirty="0"/>
          </a:p>
        </p:txBody>
      </p:sp>
    </p:spTree>
    <p:extLst>
      <p:ext uri="{BB962C8B-B14F-4D97-AF65-F5344CB8AC3E}">
        <p14:creationId xmlns:p14="http://schemas.microsoft.com/office/powerpoint/2010/main" val="343723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Holy Family is our Model</a:t>
            </a:r>
          </a:p>
        </p:txBody>
      </p:sp>
      <p:sp>
        <p:nvSpPr>
          <p:cNvPr id="3" name="Content Placeholder 2"/>
          <p:cNvSpPr>
            <a:spLocks noGrp="1"/>
          </p:cNvSpPr>
          <p:nvPr>
            <p:ph idx="1"/>
          </p:nvPr>
        </p:nvSpPr>
        <p:spPr>
          <a:xfrm>
            <a:off x="220663" y="2222500"/>
            <a:ext cx="11152187" cy="4438588"/>
          </a:xfrm>
        </p:spPr>
        <p:txBody>
          <a:bodyPr>
            <a:normAutofit/>
          </a:bodyPr>
          <a:lstStyle/>
          <a:p>
            <a:r>
              <a:rPr lang="en-US" sz="2800" dirty="0"/>
              <a:t>They are a model of virtue for all families</a:t>
            </a:r>
          </a:p>
          <a:p>
            <a:r>
              <a:rPr lang="en-US" sz="2800" dirty="0"/>
              <a:t>Our family should imitate the Holy Family</a:t>
            </a:r>
          </a:p>
          <a:p>
            <a:r>
              <a:rPr lang="en-US" sz="2800" dirty="0"/>
              <a:t>We should strive to follow the 4</a:t>
            </a:r>
            <a:r>
              <a:rPr lang="en-US" sz="2800" baseline="30000" dirty="0"/>
              <a:t>th</a:t>
            </a:r>
            <a:r>
              <a:rPr lang="en-US" sz="2800" dirty="0"/>
              <a:t> Commandment</a:t>
            </a:r>
          </a:p>
          <a:p>
            <a:r>
              <a:rPr lang="en-US" sz="2800" dirty="0"/>
              <a:t>We can imitate the Holy Family:</a:t>
            </a:r>
          </a:p>
          <a:p>
            <a:pPr lvl="1">
              <a:buFont typeface="Wingdings" panose="05000000000000000000" pitchFamily="2" charset="2"/>
              <a:buChar char="Ø"/>
            </a:pPr>
            <a:r>
              <a:rPr lang="en-US" sz="2400" dirty="0"/>
              <a:t>Pray together</a:t>
            </a:r>
          </a:p>
          <a:p>
            <a:pPr lvl="1">
              <a:buFont typeface="Wingdings" panose="05000000000000000000" pitchFamily="2" charset="2"/>
              <a:buChar char="Ø"/>
            </a:pPr>
            <a:r>
              <a:rPr lang="en-US" sz="2400" dirty="0"/>
              <a:t>Share with our siblings</a:t>
            </a:r>
          </a:p>
          <a:p>
            <a:pPr lvl="1">
              <a:buFont typeface="Wingdings" panose="05000000000000000000" pitchFamily="2" charset="2"/>
              <a:buChar char="Ø"/>
            </a:pPr>
            <a:r>
              <a:rPr lang="en-US" sz="2400" dirty="0"/>
              <a:t>Listen to our parents, teachers, babysitters</a:t>
            </a:r>
          </a:p>
          <a:p>
            <a:pPr lvl="1">
              <a:buFont typeface="Wingdings" panose="05000000000000000000" pitchFamily="2" charset="2"/>
              <a:buChar char="Ø"/>
            </a:pPr>
            <a:r>
              <a:rPr lang="en-US" sz="2400" dirty="0"/>
              <a:t>Do chores without being asked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6400" y="2038350"/>
            <a:ext cx="2739767" cy="3558139"/>
          </a:xfrm>
          <a:prstGeom prst="rect">
            <a:avLst/>
          </a:prstGeom>
        </p:spPr>
      </p:pic>
    </p:spTree>
    <p:extLst>
      <p:ext uri="{BB962C8B-B14F-4D97-AF65-F5344CB8AC3E}">
        <p14:creationId xmlns:p14="http://schemas.microsoft.com/office/powerpoint/2010/main" val="1438641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Finding in the Temple</a:t>
            </a:r>
          </a:p>
        </p:txBody>
      </p:sp>
      <p:sp>
        <p:nvSpPr>
          <p:cNvPr id="3" name="Content Placeholder 2"/>
          <p:cNvSpPr>
            <a:spLocks noGrp="1"/>
          </p:cNvSpPr>
          <p:nvPr>
            <p:ph sz="half" idx="1"/>
          </p:nvPr>
        </p:nvSpPr>
        <p:spPr>
          <a:xfrm>
            <a:off x="552450" y="2222500"/>
            <a:ext cx="5799172" cy="4223234"/>
          </a:xfrm>
        </p:spPr>
        <p:txBody>
          <a:bodyPr/>
          <a:lstStyle/>
          <a:p>
            <a:r>
              <a:rPr lang="en-US" sz="2800" dirty="0"/>
              <a:t>Read the Bible and learn about the Finding of Jesus in the Temple</a:t>
            </a:r>
          </a:p>
          <a:p>
            <a:r>
              <a:rPr lang="en-US" sz="2800" dirty="0"/>
              <a:t>Luke 2:41-52</a:t>
            </a:r>
          </a:p>
          <a:p>
            <a:r>
              <a:rPr lang="en-US" sz="2800" dirty="0"/>
              <a:t>Do Activity Book	p. 61</a:t>
            </a:r>
          </a:p>
          <a:p>
            <a:pPr marL="0" indent="0">
              <a:buNone/>
            </a:pPr>
            <a:endParaRPr lang="en-US" dirty="0"/>
          </a:p>
        </p:txBody>
      </p:sp>
      <p:sp>
        <p:nvSpPr>
          <p:cNvPr id="4" name="Content Placeholder 3"/>
          <p:cNvSpPr>
            <a:spLocks noGrp="1"/>
          </p:cNvSpPr>
          <p:nvPr>
            <p:ph sz="half" idx="2"/>
          </p:nvPr>
        </p:nvSpPr>
        <p:spPr>
          <a:xfrm>
            <a:off x="9201658" y="4909312"/>
            <a:ext cx="2803017" cy="1662938"/>
          </a:xfrm>
        </p:spPr>
        <p:txBody>
          <a:bodyPr/>
          <a:lstStyle/>
          <a:p>
            <a:pPr lvl="0"/>
            <a:r>
              <a:rPr lang="en-US" u="sng" dirty="0">
                <a:solidFill>
                  <a:srgbClr val="0000FF"/>
                </a:solidFill>
                <a:latin typeface="Times New Roman"/>
                <a:hlinkClick r:id="rId2"/>
              </a:rPr>
              <a:t>https://safeshare.tv/x/9f2qZqOZ-y0</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9850" y="2419558"/>
            <a:ext cx="2528572" cy="3832647"/>
          </a:xfrm>
          <a:prstGeom prst="rect">
            <a:avLst/>
          </a:prstGeom>
        </p:spPr>
      </p:pic>
    </p:spTree>
    <p:extLst>
      <p:ext uri="{BB962C8B-B14F-4D97-AF65-F5344CB8AC3E}">
        <p14:creationId xmlns:p14="http://schemas.microsoft.com/office/powerpoint/2010/main" val="1250685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1000"/>
                                        <p:tgtEl>
                                          <p:spTgt spid="4">
                                            <p:txEl>
                                              <p:pRg st="0" end="0"/>
                                            </p:txEl>
                                          </p:spTgt>
                                        </p:tgtEl>
                                      </p:cBhvr>
                                    </p:animEffect>
                                    <p:anim calcmode="lin" valueType="num">
                                      <p:cBhvr>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Closing</a:t>
            </a:r>
          </a:p>
        </p:txBody>
      </p:sp>
      <p:sp>
        <p:nvSpPr>
          <p:cNvPr id="3" name="Content Placeholder 2"/>
          <p:cNvSpPr>
            <a:spLocks noGrp="1"/>
          </p:cNvSpPr>
          <p:nvPr>
            <p:ph idx="1"/>
          </p:nvPr>
        </p:nvSpPr>
        <p:spPr>
          <a:xfrm>
            <a:off x="105509" y="2181225"/>
            <a:ext cx="11981373" cy="4604226"/>
          </a:xfrm>
        </p:spPr>
        <p:txBody>
          <a:bodyPr>
            <a:normAutofit fontScale="85000" lnSpcReduction="20000"/>
          </a:bodyPr>
          <a:lstStyle/>
          <a:p>
            <a:r>
              <a:rPr lang="en-US" sz="3200" dirty="0"/>
              <a:t>Pray together</a:t>
            </a:r>
          </a:p>
          <a:p>
            <a:pPr marL="0" indent="0">
              <a:buNone/>
            </a:pPr>
            <a:r>
              <a:rPr lang="en-US" sz="3200" dirty="0"/>
              <a:t>Oh, St. Joseph, whose protection is so great, so strong, so prompt before the throne of God. I place in you all my interests and desires. Oh, St. Joseph, do assist me by your powerful intercession, and obtain for me from your Divine Son all spiritual blessings, through Jesus Christ, our Lord. So that, having engaged here below your heavenly power, I may offer my thanksgiving and homage to the most loving of Fathers. Oh, St. Joseph, I never weary of contemplating you, and Jesus asleep in your arms; I dare not approach while He reposes near your heart. Press Him in my name and kiss His fine head for me and ask him to return the Kiss when I draw my dying breath. St. Joseph, Patron of departing souls - Pray for Me.  Amen.</a:t>
            </a:r>
            <a:r>
              <a:rPr lang="en-US" sz="2400" dirty="0"/>
              <a:t> </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3575" y="28575"/>
            <a:ext cx="1877474" cy="2673416"/>
          </a:xfrm>
          <a:prstGeom prst="rect">
            <a:avLst/>
          </a:prstGeom>
        </p:spPr>
      </p:pic>
    </p:spTree>
    <p:extLst>
      <p:ext uri="{BB962C8B-B14F-4D97-AF65-F5344CB8AC3E}">
        <p14:creationId xmlns:p14="http://schemas.microsoft.com/office/powerpoint/2010/main" val="254846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16: Jesus Grows in Age and Wisdom – Lesson 3</a:t>
            </a:r>
          </a:p>
        </p:txBody>
      </p:sp>
      <p:sp>
        <p:nvSpPr>
          <p:cNvPr id="3" name="Subtitle 2"/>
          <p:cNvSpPr>
            <a:spLocks noGrp="1"/>
          </p:cNvSpPr>
          <p:nvPr>
            <p:ph type="subTitle" idx="1"/>
          </p:nvPr>
        </p:nvSpPr>
        <p:spPr/>
        <p:txBody>
          <a:bodyPr/>
          <a:lstStyle/>
          <a:p>
            <a:r>
              <a:rPr lang="en-US" dirty="0"/>
              <a:t>“And Jesus increased in wisdom and in stature, and in favor with God and man.”  --Luke 2:52</a:t>
            </a:r>
          </a:p>
        </p:txBody>
      </p:sp>
    </p:spTree>
    <p:extLst>
      <p:ext uri="{BB962C8B-B14F-4D97-AF65-F5344CB8AC3E}">
        <p14:creationId xmlns:p14="http://schemas.microsoft.com/office/powerpoint/2010/main" val="773674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the Baptist</a:t>
            </a:r>
          </a:p>
        </p:txBody>
      </p:sp>
      <p:sp>
        <p:nvSpPr>
          <p:cNvPr id="3" name="Content Placeholder 2"/>
          <p:cNvSpPr>
            <a:spLocks noGrp="1"/>
          </p:cNvSpPr>
          <p:nvPr>
            <p:ph idx="1"/>
          </p:nvPr>
        </p:nvSpPr>
        <p:spPr>
          <a:xfrm>
            <a:off x="819150" y="2222500"/>
            <a:ext cx="10885806" cy="3636963"/>
          </a:xfrm>
        </p:spPr>
        <p:txBody>
          <a:bodyPr>
            <a:normAutofit/>
          </a:bodyPr>
          <a:lstStyle/>
          <a:p>
            <a:r>
              <a:rPr lang="en-US" sz="2800" dirty="0"/>
              <a:t>A prophet sent by God to prepare the way for the Savior</a:t>
            </a:r>
          </a:p>
          <a:p>
            <a:r>
              <a:rPr lang="en-US" sz="2800" dirty="0"/>
              <a:t>“Get ready! The Promised One is coming! Be sorry for your sins.”</a:t>
            </a:r>
          </a:p>
          <a:p>
            <a:r>
              <a:rPr lang="en-US" sz="2800" dirty="0"/>
              <a:t>Baptism of repentance for those who were sorry for their sins</a:t>
            </a:r>
          </a:p>
          <a:p>
            <a:r>
              <a:rPr lang="en-US" sz="2800" dirty="0"/>
              <a:t>Baptized Jesus in the Jordan River</a:t>
            </a:r>
          </a:p>
        </p:txBody>
      </p:sp>
    </p:spTree>
    <p:extLst>
      <p:ext uri="{BB962C8B-B14F-4D97-AF65-F5344CB8AC3E}">
        <p14:creationId xmlns:p14="http://schemas.microsoft.com/office/powerpoint/2010/main" val="3235409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Baptism of Jesus</a:t>
            </a:r>
          </a:p>
        </p:txBody>
      </p:sp>
      <p:sp>
        <p:nvSpPr>
          <p:cNvPr id="3" name="Content Placeholder 2"/>
          <p:cNvSpPr>
            <a:spLocks noGrp="1"/>
          </p:cNvSpPr>
          <p:nvPr>
            <p:ph idx="1"/>
          </p:nvPr>
        </p:nvSpPr>
        <p:spPr>
          <a:xfrm>
            <a:off x="254000" y="2222500"/>
            <a:ext cx="11699875" cy="4564508"/>
          </a:xfrm>
        </p:spPr>
        <p:txBody>
          <a:bodyPr>
            <a:normAutofit lnSpcReduction="10000"/>
          </a:bodyPr>
          <a:lstStyle/>
          <a:p>
            <a:r>
              <a:rPr lang="en-US" sz="2800" dirty="0"/>
              <a:t>Baptized at age 30 although He was sinless</a:t>
            </a:r>
          </a:p>
          <a:p>
            <a:r>
              <a:rPr lang="en-US" sz="2800" dirty="0"/>
              <a:t>John the Baptist baptized Jesus and God gave a sign as Jesus came out of the water.</a:t>
            </a:r>
          </a:p>
          <a:p>
            <a:r>
              <a:rPr lang="en-US" sz="2800" dirty="0"/>
              <a:t>The Holy Spirit came down upon Jesus and anointed Him in the form of a dove</a:t>
            </a:r>
          </a:p>
          <a:p>
            <a:r>
              <a:rPr lang="en-US" sz="2800" dirty="0"/>
              <a:t>God’s voice from Heaven said, “This is My Beloved Son with whom I am well pleased.”</a:t>
            </a:r>
          </a:p>
          <a:p>
            <a:r>
              <a:rPr lang="en-US" sz="2800" dirty="0"/>
              <a:t>Now Jesus was ready to start his public life of preaching the Good News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0486" y="308334"/>
            <a:ext cx="3344635" cy="2218608"/>
          </a:xfrm>
          <a:prstGeom prst="rect">
            <a:avLst/>
          </a:prstGeom>
        </p:spPr>
      </p:pic>
    </p:spTree>
    <p:extLst>
      <p:ext uri="{BB962C8B-B14F-4D97-AF65-F5344CB8AC3E}">
        <p14:creationId xmlns:p14="http://schemas.microsoft.com/office/powerpoint/2010/main" val="142151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Baptism of Jesus</a:t>
            </a:r>
          </a:p>
        </p:txBody>
      </p:sp>
      <p:sp>
        <p:nvSpPr>
          <p:cNvPr id="3" name="Content Placeholder 2"/>
          <p:cNvSpPr>
            <a:spLocks noGrp="1"/>
          </p:cNvSpPr>
          <p:nvPr>
            <p:ph sz="half" idx="1"/>
          </p:nvPr>
        </p:nvSpPr>
        <p:spPr>
          <a:xfrm>
            <a:off x="342900" y="2520529"/>
            <a:ext cx="5684521" cy="3642047"/>
          </a:xfrm>
        </p:spPr>
        <p:txBody>
          <a:bodyPr/>
          <a:lstStyle/>
          <a:p>
            <a:pPr lvl="0"/>
            <a:r>
              <a:rPr lang="en-US" sz="3200" dirty="0"/>
              <a:t>Read Luke 3:1-22; 4:1</a:t>
            </a:r>
          </a:p>
          <a:p>
            <a:r>
              <a:rPr lang="en-US" sz="3200" dirty="0"/>
              <a:t>Read and color</a:t>
            </a:r>
          </a:p>
          <a:p>
            <a:pPr marL="0" indent="0">
              <a:buNone/>
            </a:pPr>
            <a:r>
              <a:rPr lang="en-US" sz="3200" dirty="0"/>
              <a:t>     Activity Book p. 62</a:t>
            </a:r>
          </a:p>
        </p:txBody>
      </p:sp>
      <p:sp>
        <p:nvSpPr>
          <p:cNvPr id="4" name="Content Placeholder 3"/>
          <p:cNvSpPr>
            <a:spLocks noGrp="1"/>
          </p:cNvSpPr>
          <p:nvPr>
            <p:ph sz="half" idx="2"/>
          </p:nvPr>
        </p:nvSpPr>
        <p:spPr>
          <a:xfrm>
            <a:off x="9801225" y="5381625"/>
            <a:ext cx="2072499" cy="1197567"/>
          </a:xfrm>
        </p:spPr>
        <p:txBody>
          <a:bodyPr/>
          <a:lstStyle/>
          <a:p>
            <a:r>
              <a:rPr lang="en-US" u="sng" dirty="0">
                <a:solidFill>
                  <a:srgbClr val="0000FF"/>
                </a:solidFill>
                <a:latin typeface="Times New Roman"/>
                <a:hlinkClick r:id="rId2"/>
              </a:rPr>
              <a:t>https://safeshare.tv/x/ss5894ca89c4eed</a:t>
            </a:r>
            <a:r>
              <a:rPr lang="en-US" dirty="0">
                <a:solidFill>
                  <a:srgbClr val="000000"/>
                </a:solidFill>
                <a:latin typeface="Times New Roman"/>
                <a:hlinkClick r:id="rId3"/>
              </a:rPr>
              <a:t> </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2389" y="2009775"/>
            <a:ext cx="3217136" cy="4506831"/>
          </a:xfrm>
          <a:prstGeom prst="rect">
            <a:avLst/>
          </a:prstGeom>
        </p:spPr>
      </p:pic>
    </p:spTree>
    <p:extLst>
      <p:ext uri="{BB962C8B-B14F-4D97-AF65-F5344CB8AC3E}">
        <p14:creationId xmlns:p14="http://schemas.microsoft.com/office/powerpoint/2010/main" val="3714039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1000"/>
                                        <p:tgtEl>
                                          <p:spTgt spid="4">
                                            <p:txEl>
                                              <p:pRg st="0" end="0"/>
                                            </p:txEl>
                                          </p:spTgt>
                                        </p:tgtEl>
                                      </p:cBhvr>
                                    </p:animEffect>
                                    <p:anim calcmode="lin" valueType="num">
                                      <p:cBhvr>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Closing</a:t>
            </a:r>
          </a:p>
        </p:txBody>
      </p:sp>
      <p:sp>
        <p:nvSpPr>
          <p:cNvPr id="3" name="Content Placeholder 2"/>
          <p:cNvSpPr>
            <a:spLocks noGrp="1"/>
          </p:cNvSpPr>
          <p:nvPr>
            <p:ph idx="1"/>
          </p:nvPr>
        </p:nvSpPr>
        <p:spPr>
          <a:xfrm>
            <a:off x="104775" y="1960563"/>
            <a:ext cx="9625208" cy="4819619"/>
          </a:xfrm>
        </p:spPr>
        <p:txBody>
          <a:bodyPr>
            <a:normAutofit/>
          </a:bodyPr>
          <a:lstStyle/>
          <a:p>
            <a:r>
              <a:rPr lang="en-US" sz="2400" dirty="0"/>
              <a:t>Pray together</a:t>
            </a:r>
          </a:p>
          <a:p>
            <a:pPr marL="0" indent="0" fontAlgn="base">
              <a:spcBef>
                <a:spcPts val="0"/>
              </a:spcBef>
              <a:spcAft>
                <a:spcPts val="0"/>
              </a:spcAft>
              <a:buNone/>
            </a:pPr>
            <a:r>
              <a:rPr lang="en-US" sz="2400" dirty="0"/>
              <a:t>Come, Holy Spirit, fill the hearts of Your faithful </a:t>
            </a:r>
            <a:endParaRPr lang="en-US" sz="2800" dirty="0"/>
          </a:p>
          <a:p>
            <a:pPr marL="0" indent="0" fontAlgn="base">
              <a:spcBef>
                <a:spcPts val="0"/>
              </a:spcBef>
              <a:spcAft>
                <a:spcPts val="0"/>
              </a:spcAft>
              <a:buNone/>
            </a:pPr>
            <a:r>
              <a:rPr lang="en-US" sz="2400" dirty="0"/>
              <a:t>and kindle in them the fire of Your love. </a:t>
            </a:r>
            <a:endParaRPr lang="en-US" sz="2800" dirty="0"/>
          </a:p>
          <a:p>
            <a:pPr marL="0" indent="0" fontAlgn="base">
              <a:spcBef>
                <a:spcPts val="0"/>
              </a:spcBef>
              <a:spcAft>
                <a:spcPts val="0"/>
              </a:spcAft>
              <a:buNone/>
            </a:pPr>
            <a:r>
              <a:rPr lang="en-US" sz="2400" dirty="0"/>
              <a:t>  </a:t>
            </a:r>
            <a:endParaRPr lang="en-US" sz="2800" dirty="0"/>
          </a:p>
          <a:p>
            <a:pPr marL="0" indent="0" fontAlgn="base">
              <a:spcBef>
                <a:spcPts val="0"/>
              </a:spcBef>
              <a:spcAft>
                <a:spcPts val="0"/>
              </a:spcAft>
              <a:buNone/>
            </a:pPr>
            <a:r>
              <a:rPr lang="en-US" sz="2400" dirty="0"/>
              <a:t>V: Send forth Your Spirit and they shall be created.   </a:t>
            </a:r>
            <a:endParaRPr lang="en-US" sz="2800" dirty="0"/>
          </a:p>
          <a:p>
            <a:pPr marL="0" indent="0" fontAlgn="base">
              <a:spcBef>
                <a:spcPts val="0"/>
              </a:spcBef>
              <a:spcAft>
                <a:spcPts val="0"/>
              </a:spcAft>
              <a:buNone/>
            </a:pPr>
            <a:r>
              <a:rPr lang="en-US" sz="2400" dirty="0"/>
              <a:t>R: And You shall renew the face of the earth. </a:t>
            </a:r>
            <a:endParaRPr lang="en-US" sz="2800" dirty="0"/>
          </a:p>
          <a:p>
            <a:pPr marL="0" indent="0" fontAlgn="base">
              <a:spcBef>
                <a:spcPts val="0"/>
              </a:spcBef>
              <a:spcAft>
                <a:spcPts val="0"/>
              </a:spcAft>
              <a:buNone/>
            </a:pPr>
            <a:r>
              <a:rPr lang="en-US" sz="2400" dirty="0"/>
              <a:t>  </a:t>
            </a:r>
            <a:endParaRPr lang="en-US" sz="2800" dirty="0"/>
          </a:p>
          <a:p>
            <a:pPr marL="0" indent="0" fontAlgn="base">
              <a:spcBef>
                <a:spcPts val="0"/>
              </a:spcBef>
              <a:spcAft>
                <a:spcPts val="0"/>
              </a:spcAft>
              <a:buNone/>
            </a:pPr>
            <a:r>
              <a:rPr lang="en-US" sz="2400" dirty="0"/>
              <a:t>Let us pray: O God, who did instruct the hearts of the faithful by the light of the Holy Spirit, grant that by the gift of that same Spirit, we may be truly wise and ever rejoice in His consolation. Through Christ our Lord. Amen.  </a:t>
            </a:r>
          </a:p>
          <a:p>
            <a:pPr marL="0" indent="0">
              <a:buNone/>
            </a:pP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5825" y="1543050"/>
            <a:ext cx="3335088" cy="3177027"/>
          </a:xfrm>
          <a:prstGeom prst="rect">
            <a:avLst/>
          </a:prstGeom>
        </p:spPr>
      </p:pic>
    </p:spTree>
    <p:extLst>
      <p:ext uri="{BB962C8B-B14F-4D97-AF65-F5344CB8AC3E}">
        <p14:creationId xmlns:p14="http://schemas.microsoft.com/office/powerpoint/2010/main" val="325065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16: Jesus Grows in Age and Wisdom – Lesson 4</a:t>
            </a:r>
          </a:p>
        </p:txBody>
      </p:sp>
      <p:sp>
        <p:nvSpPr>
          <p:cNvPr id="3" name="Subtitle 2"/>
          <p:cNvSpPr>
            <a:spLocks noGrp="1"/>
          </p:cNvSpPr>
          <p:nvPr>
            <p:ph type="subTitle" idx="1"/>
          </p:nvPr>
        </p:nvSpPr>
        <p:spPr/>
        <p:txBody>
          <a:bodyPr/>
          <a:lstStyle/>
          <a:p>
            <a:r>
              <a:rPr lang="en-US" dirty="0"/>
              <a:t>“And Jesus increased in wisdom and in stature, and in favor with God and man.”  --Luke 2:52</a:t>
            </a:r>
          </a:p>
        </p:txBody>
      </p:sp>
    </p:spTree>
    <p:extLst>
      <p:ext uri="{BB962C8B-B14F-4D97-AF65-F5344CB8AC3E}">
        <p14:creationId xmlns:p14="http://schemas.microsoft.com/office/powerpoint/2010/main" val="3414052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Baptism</a:t>
            </a:r>
          </a:p>
        </p:txBody>
      </p:sp>
      <p:sp>
        <p:nvSpPr>
          <p:cNvPr id="3" name="Content Placeholder 2"/>
          <p:cNvSpPr>
            <a:spLocks noGrp="1"/>
          </p:cNvSpPr>
          <p:nvPr>
            <p:ph idx="1"/>
          </p:nvPr>
        </p:nvSpPr>
        <p:spPr>
          <a:xfrm>
            <a:off x="26988" y="2281238"/>
            <a:ext cx="7415024" cy="4565365"/>
          </a:xfrm>
        </p:spPr>
        <p:txBody>
          <a:bodyPr>
            <a:normAutofit lnSpcReduction="10000"/>
          </a:bodyPr>
          <a:lstStyle/>
          <a:p>
            <a:r>
              <a:rPr lang="en-US" sz="2800" dirty="0"/>
              <a:t>The Holy Spirit comes down upon us just as He did to Jesus at His baptism</a:t>
            </a:r>
          </a:p>
          <a:p>
            <a:r>
              <a:rPr lang="en-US" sz="2800" dirty="0"/>
              <a:t>Brings us the life of God and sanctifying grace </a:t>
            </a:r>
          </a:p>
          <a:p>
            <a:r>
              <a:rPr lang="en-US" sz="2800" dirty="0"/>
              <a:t>Prepares us for our mission</a:t>
            </a:r>
          </a:p>
          <a:p>
            <a:pPr lvl="1">
              <a:buFont typeface="Wingdings" panose="05000000000000000000" pitchFamily="2" charset="2"/>
              <a:buChar char="Ø"/>
            </a:pPr>
            <a:r>
              <a:rPr lang="en-US" sz="2800" dirty="0"/>
              <a:t>Love God and our neighbor</a:t>
            </a:r>
          </a:p>
          <a:p>
            <a:pPr lvl="1">
              <a:buFont typeface="Wingdings" panose="05000000000000000000" pitchFamily="2" charset="2"/>
              <a:buChar char="Ø"/>
            </a:pPr>
            <a:r>
              <a:rPr lang="en-US" sz="2800" dirty="0"/>
              <a:t> Love the unborn, weak, sick, those with special needs, and aged people</a:t>
            </a:r>
          </a:p>
          <a:p>
            <a:pPr marL="0" indent="0">
              <a:buNone/>
            </a:pP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7564" y="2776008"/>
            <a:ext cx="4618751" cy="3080506"/>
          </a:xfrm>
          <a:prstGeom prst="rect">
            <a:avLst/>
          </a:prstGeom>
        </p:spPr>
      </p:pic>
    </p:spTree>
    <p:extLst>
      <p:ext uri="{BB962C8B-B14F-4D97-AF65-F5344CB8AC3E}">
        <p14:creationId xmlns:p14="http://schemas.microsoft.com/office/powerpoint/2010/main" val="3070405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Symbols of Our Baptism</a:t>
            </a:r>
          </a:p>
        </p:txBody>
      </p:sp>
      <p:sp>
        <p:nvSpPr>
          <p:cNvPr id="3" name="Content Placeholder 2"/>
          <p:cNvSpPr>
            <a:spLocks noGrp="1"/>
          </p:cNvSpPr>
          <p:nvPr>
            <p:ph idx="1"/>
          </p:nvPr>
        </p:nvSpPr>
        <p:spPr>
          <a:xfrm>
            <a:off x="136461" y="2265363"/>
            <a:ext cx="11520552" cy="4592637"/>
          </a:xfrm>
        </p:spPr>
        <p:txBody>
          <a:bodyPr>
            <a:normAutofit/>
          </a:bodyPr>
          <a:lstStyle/>
          <a:p>
            <a:r>
              <a:rPr lang="en-US" sz="2400" dirty="0"/>
              <a:t>Water—washes away all sin (Original Sin and actual sin)</a:t>
            </a:r>
          </a:p>
          <a:p>
            <a:r>
              <a:rPr lang="en-US" sz="2400" dirty="0"/>
              <a:t>Words—”I baptize you in the Name of the Father and of the Son and of the Holy Spirit.”</a:t>
            </a:r>
          </a:p>
          <a:p>
            <a:r>
              <a:rPr lang="en-US" sz="2400" dirty="0"/>
              <a:t>White Garment—reminds us that our souls are clean and filled with grace.</a:t>
            </a:r>
          </a:p>
          <a:p>
            <a:r>
              <a:rPr lang="en-US" sz="2400" dirty="0"/>
              <a:t>Oil of Catechumens—is blessed to make us strong in our faith and protect us from the temptation of the devil</a:t>
            </a:r>
          </a:p>
          <a:p>
            <a:r>
              <a:rPr lang="en-US" sz="2400" dirty="0"/>
              <a:t>Oil of Chrism—is consecrated by the bishop and a sign that we share in the ministry of Christ as Prophet, Priest, and King</a:t>
            </a:r>
          </a:p>
          <a:p>
            <a:r>
              <a:rPr lang="en-US" sz="2400" dirty="0"/>
              <a:t>Candle—we receive the light of Christ in our hearts</a:t>
            </a:r>
          </a:p>
          <a:p>
            <a:pPr marL="0" indent="0">
              <a:buNone/>
            </a:pP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7300" y="90783"/>
            <a:ext cx="3251315" cy="2636141"/>
          </a:xfrm>
          <a:prstGeom prst="rect">
            <a:avLst/>
          </a:prstGeom>
        </p:spPr>
      </p:pic>
    </p:spTree>
    <p:extLst>
      <p:ext uri="{BB962C8B-B14F-4D97-AF65-F5344CB8AC3E}">
        <p14:creationId xmlns:p14="http://schemas.microsoft.com/office/powerpoint/2010/main" val="392040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Baptismal Promises</a:t>
            </a:r>
          </a:p>
        </p:txBody>
      </p:sp>
      <p:sp>
        <p:nvSpPr>
          <p:cNvPr id="3" name="Content Placeholder 2"/>
          <p:cNvSpPr>
            <a:spLocks noGrp="1"/>
          </p:cNvSpPr>
          <p:nvPr>
            <p:ph idx="1"/>
          </p:nvPr>
        </p:nvSpPr>
        <p:spPr>
          <a:xfrm>
            <a:off x="51973" y="2643442"/>
            <a:ext cx="11835227" cy="4835271"/>
          </a:xfrm>
        </p:spPr>
        <p:txBody>
          <a:bodyPr>
            <a:normAutofit/>
          </a:bodyPr>
          <a:lstStyle/>
          <a:p>
            <a:r>
              <a:rPr lang="en-US" sz="2400" dirty="0"/>
              <a:t>Do you renounce Satan?</a:t>
            </a:r>
          </a:p>
          <a:p>
            <a:r>
              <a:rPr lang="en-US" sz="2400" dirty="0"/>
              <a:t>And all his works?</a:t>
            </a:r>
          </a:p>
          <a:p>
            <a:r>
              <a:rPr lang="en-US" sz="2400" dirty="0"/>
              <a:t>And all his empty show?</a:t>
            </a:r>
          </a:p>
          <a:p>
            <a:r>
              <a:rPr lang="en-US" sz="2400" dirty="0"/>
              <a:t>Do you believe in God, the Father Almighty, Creator of Heaven and earth?</a:t>
            </a:r>
          </a:p>
          <a:p>
            <a:r>
              <a:rPr lang="en-US" sz="2400" dirty="0"/>
              <a:t>Do you believe in Jesus Christ, His only Son, our Lord, who was born of the Virgin Mary, suffered death and was buried, rose again from the dead and is seated at the right hand of the Father?</a:t>
            </a:r>
          </a:p>
          <a:p>
            <a:r>
              <a:rPr lang="en-US" sz="2400" dirty="0"/>
              <a:t>Do you believe in the Holy Spirit, the holy Catholic Church, the communion of saints, the forgiveness of sins, the resurrection of the body, and life everlasting?</a:t>
            </a:r>
          </a:p>
          <a:p>
            <a:endParaRPr lang="en-US" sz="2400" dirty="0"/>
          </a:p>
          <a:p>
            <a:endParaRPr lang="en-US" sz="2400" dirty="0"/>
          </a:p>
          <a:p>
            <a:pPr marL="0" indent="0">
              <a:buNone/>
            </a:pP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1537" y="314325"/>
            <a:ext cx="2147888" cy="2641502"/>
          </a:xfrm>
          <a:prstGeom prst="rect">
            <a:avLst/>
          </a:prstGeom>
        </p:spPr>
      </p:pic>
    </p:spTree>
    <p:extLst>
      <p:ext uri="{BB962C8B-B14F-4D97-AF65-F5344CB8AC3E}">
        <p14:creationId xmlns:p14="http://schemas.microsoft.com/office/powerpoint/2010/main" val="1906275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to know</a:t>
            </a:r>
          </a:p>
        </p:txBody>
      </p:sp>
      <p:sp>
        <p:nvSpPr>
          <p:cNvPr id="3" name="Content Placeholder 2"/>
          <p:cNvSpPr>
            <a:spLocks noGrp="1"/>
          </p:cNvSpPr>
          <p:nvPr>
            <p:ph idx="1"/>
          </p:nvPr>
        </p:nvSpPr>
        <p:spPr>
          <a:xfrm>
            <a:off x="103188" y="1937765"/>
            <a:ext cx="11999912" cy="4826573"/>
          </a:xfrm>
        </p:spPr>
        <p:txBody>
          <a:bodyPr>
            <a:normAutofit/>
          </a:bodyPr>
          <a:lstStyle/>
          <a:p>
            <a:r>
              <a:rPr lang="en-US" sz="2000" b="1" dirty="0"/>
              <a:t>Q. 74 	Who is John the Baptist?</a:t>
            </a:r>
          </a:p>
          <a:p>
            <a:pPr marL="0" indent="0">
              <a:buNone/>
            </a:pPr>
            <a:r>
              <a:rPr lang="en-US" sz="2000" dirty="0"/>
              <a:t>	John the Baptist is the last of the prophets. He prepared the way for Jesus and baptized 	Him in the Jordan River (CCC 523)</a:t>
            </a:r>
            <a:endParaRPr lang="en-US" sz="2400" dirty="0"/>
          </a:p>
          <a:p>
            <a:r>
              <a:rPr lang="en-US" sz="2000" b="1" dirty="0"/>
              <a:t>Q. 75	What special event happened at Jesus’ Baptism in the Jordan?</a:t>
            </a:r>
          </a:p>
          <a:p>
            <a:pPr marL="0" indent="0">
              <a:buNone/>
            </a:pPr>
            <a:r>
              <a:rPr lang="en-US" sz="2000" dirty="0"/>
              <a:t>	When Jesus was baptized in the Jordan, the Holy Spirit came down upon Him in the form 	of </a:t>
            </a:r>
            <a:r>
              <a:rPr lang="en-US" sz="2000" dirty="0" smtClean="0"/>
              <a:t>	a </a:t>
            </a:r>
            <a:r>
              <a:rPr lang="en-US" sz="2000" dirty="0"/>
              <a:t>dove and God the Father spoke from Heaven, saying, “This is My Beloved Son, in </a:t>
            </a:r>
            <a:r>
              <a:rPr lang="en-US" sz="2000" dirty="0" smtClean="0"/>
              <a:t>Whom 	I </a:t>
            </a:r>
            <a:r>
              <a:rPr lang="en-US" sz="2000" dirty="0"/>
              <a:t>am well pleased.” (CCC 535)</a:t>
            </a:r>
            <a:endParaRPr lang="en-US" sz="2400" dirty="0"/>
          </a:p>
          <a:p>
            <a:r>
              <a:rPr lang="en-US" sz="2000" b="1" dirty="0"/>
              <a:t>Q. 76 	How is your Baptism like the Baptism of Jesus?</a:t>
            </a:r>
          </a:p>
          <a:p>
            <a:pPr marL="0" indent="0">
              <a:buNone/>
            </a:pPr>
            <a:r>
              <a:rPr lang="en-US" sz="2000" dirty="0"/>
              <a:t>	At my Baptism, the Holy Spirit came upon me to bring God’s Life of grace into my soul 	and to prepare me for the work God has planned for me to do (CCC 1265, 1268, 1270)</a:t>
            </a:r>
            <a:endParaRPr lang="en-US" sz="2400" dirty="0"/>
          </a:p>
        </p:txBody>
      </p:sp>
    </p:spTree>
    <p:extLst>
      <p:ext uri="{BB962C8B-B14F-4D97-AF65-F5344CB8AC3E}">
        <p14:creationId xmlns:p14="http://schemas.microsoft.com/office/powerpoint/2010/main" val="408496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Litany of the Most Sacred Heart of Jesus</a:t>
            </a:r>
          </a:p>
        </p:txBody>
      </p:sp>
      <p:sp>
        <p:nvSpPr>
          <p:cNvPr id="3" name="Content Placeholder 2"/>
          <p:cNvSpPr>
            <a:spLocks noGrp="1"/>
          </p:cNvSpPr>
          <p:nvPr>
            <p:ph sz="half" idx="1"/>
          </p:nvPr>
        </p:nvSpPr>
        <p:spPr>
          <a:xfrm>
            <a:off x="458788" y="2909445"/>
            <a:ext cx="5186363" cy="1383724"/>
          </a:xfrm>
        </p:spPr>
        <p:txBody>
          <a:bodyPr>
            <a:normAutofit/>
          </a:bodyPr>
          <a:lstStyle/>
          <a:p>
            <a:pPr lvl="0"/>
            <a:r>
              <a:rPr lang="en-US" sz="3200" dirty="0"/>
              <a:t>Activity Book p. 63</a:t>
            </a:r>
          </a:p>
        </p:txBody>
      </p:sp>
      <p:sp>
        <p:nvSpPr>
          <p:cNvPr id="4" name="Content Placeholder 3"/>
          <p:cNvSpPr>
            <a:spLocks noGrp="1"/>
          </p:cNvSpPr>
          <p:nvPr>
            <p:ph sz="half" idx="2"/>
          </p:nvPr>
        </p:nvSpPr>
        <p:spPr>
          <a:xfrm>
            <a:off x="450851" y="4739758"/>
            <a:ext cx="5194300" cy="1446647"/>
          </a:xfrm>
        </p:spPr>
        <p:txBody>
          <a:bodyPr/>
          <a:lstStyle/>
          <a:p>
            <a:r>
              <a:rPr lang="en-US" sz="2400" u="sng" dirty="0">
                <a:solidFill>
                  <a:srgbClr val="0000FF"/>
                </a:solidFill>
                <a:latin typeface="Times New Roman"/>
                <a:hlinkClick r:id="rId2"/>
              </a:rPr>
              <a:t>https://</a:t>
            </a:r>
            <a:r>
              <a:rPr lang="en-US" sz="2400" u="sng" dirty="0" smtClean="0">
                <a:solidFill>
                  <a:srgbClr val="0000FF"/>
                </a:solidFill>
                <a:latin typeface="Times New Roman"/>
                <a:hlinkClick r:id="rId2"/>
              </a:rPr>
              <a:t>safeshare.tv/x/xBDB12zJWRY</a:t>
            </a:r>
            <a:endParaRPr lang="en-US" sz="2400" dirty="0"/>
          </a:p>
        </p:txBody>
      </p:sp>
      <p:pic>
        <p:nvPicPr>
          <p:cNvPr id="5" name="Picture 4"/>
          <p:cNvPicPr>
            <a:picLocks noChangeAspect="1"/>
          </p:cNvPicPr>
          <p:nvPr/>
        </p:nvPicPr>
        <p:blipFill>
          <a:blip r:embed="rId3"/>
          <a:stretch>
            <a:fillRect/>
          </a:stretch>
        </p:blipFill>
        <p:spPr>
          <a:xfrm>
            <a:off x="6429375" y="2000250"/>
            <a:ext cx="5102640" cy="4585838"/>
          </a:xfrm>
          <a:prstGeom prst="rect">
            <a:avLst/>
          </a:prstGeom>
        </p:spPr>
      </p:pic>
    </p:spTree>
    <p:extLst>
      <p:ext uri="{BB962C8B-B14F-4D97-AF65-F5344CB8AC3E}">
        <p14:creationId xmlns:p14="http://schemas.microsoft.com/office/powerpoint/2010/main" val="3432586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Closing</a:t>
            </a:r>
          </a:p>
        </p:txBody>
      </p:sp>
      <p:sp>
        <p:nvSpPr>
          <p:cNvPr id="3" name="Content Placeholder 2"/>
          <p:cNvSpPr>
            <a:spLocks noGrp="1"/>
          </p:cNvSpPr>
          <p:nvPr>
            <p:ph idx="1"/>
          </p:nvPr>
        </p:nvSpPr>
        <p:spPr>
          <a:xfrm>
            <a:off x="1495425" y="2638425"/>
            <a:ext cx="5114002" cy="3558028"/>
          </a:xfrm>
        </p:spPr>
        <p:txBody>
          <a:bodyPr>
            <a:normAutofit/>
          </a:bodyPr>
          <a:lstStyle/>
          <a:p>
            <a:r>
              <a:rPr lang="en-US" sz="3600" dirty="0"/>
              <a:t>Pray together</a:t>
            </a:r>
          </a:p>
          <a:p>
            <a:pPr marL="0" lvl="0" indent="0">
              <a:buNone/>
            </a:pPr>
            <a:r>
              <a:rPr lang="en-US" sz="3200" dirty="0"/>
              <a:t>	Our Father </a:t>
            </a:r>
            <a:endParaRPr lang="en-US" sz="3600" dirty="0"/>
          </a:p>
          <a:p>
            <a:pPr marL="0" lvl="0" indent="0">
              <a:buNone/>
            </a:pPr>
            <a:r>
              <a:rPr lang="en-US" sz="3200" dirty="0"/>
              <a:t>	Hail Mary</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3679" y="2124075"/>
            <a:ext cx="3500472" cy="4432414"/>
          </a:xfrm>
          <a:prstGeom prst="rect">
            <a:avLst/>
          </a:prstGeom>
        </p:spPr>
      </p:pic>
    </p:spTree>
    <p:extLst>
      <p:ext uri="{BB962C8B-B14F-4D97-AF65-F5344CB8AC3E}">
        <p14:creationId xmlns:p14="http://schemas.microsoft.com/office/powerpoint/2010/main" val="3578031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2520</TotalTime>
  <Words>982</Words>
  <Application>Microsoft Office PowerPoint</Application>
  <PresentationFormat>Widescreen</PresentationFormat>
  <Paragraphs>118</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Century Gothic</vt:lpstr>
      <vt:lpstr>Times New Roman</vt:lpstr>
      <vt:lpstr>Wingdings</vt:lpstr>
      <vt:lpstr>Wingdings 2</vt:lpstr>
      <vt:lpstr>Quotable</vt:lpstr>
      <vt:lpstr>Chapter 16: Jesus Grows in Age and Wisdom – Lesson 1</vt:lpstr>
      <vt:lpstr>Jesus led an ordinary life.</vt:lpstr>
      <vt:lpstr>The Holy Family</vt:lpstr>
      <vt:lpstr>Jesus’ “hidden life”</vt:lpstr>
      <vt:lpstr>The Presentation</vt:lpstr>
      <vt:lpstr>Closing</vt:lpstr>
      <vt:lpstr>Chapter 16: Jesus Grows in Age and Wisdom – Lesson 2</vt:lpstr>
      <vt:lpstr>God is all-knowing</vt:lpstr>
      <vt:lpstr>The Holy Family is our Model</vt:lpstr>
      <vt:lpstr>The Finding in the Temple</vt:lpstr>
      <vt:lpstr>Closing</vt:lpstr>
      <vt:lpstr>Chapter 16: Jesus Grows in Age and Wisdom – Lesson 3</vt:lpstr>
      <vt:lpstr>John the Baptist</vt:lpstr>
      <vt:lpstr>Baptism of Jesus</vt:lpstr>
      <vt:lpstr>The Baptism of Jesus</vt:lpstr>
      <vt:lpstr>Closing</vt:lpstr>
      <vt:lpstr>Chapter 16: Jesus Grows in Age and Wisdom – Lesson 4</vt:lpstr>
      <vt:lpstr>Our Baptism</vt:lpstr>
      <vt:lpstr>Symbols of Our Baptism</vt:lpstr>
      <vt:lpstr>Baptismal Promises</vt:lpstr>
      <vt:lpstr>Questions to know</vt:lpstr>
      <vt:lpstr>The Litany of the Most Sacred Heart of Jesus</vt:lpstr>
      <vt:lpstr>Closing</vt:lpstr>
    </vt:vector>
  </TitlesOfParts>
  <Company>Catholic Diocese of Lincoln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16: Jesus Grows in Age and Wisdom Lesson 1</dc:title>
  <dc:creator>Swim, Sarah</dc:creator>
  <cp:lastModifiedBy>Lincoln Religious Education</cp:lastModifiedBy>
  <cp:revision>46</cp:revision>
  <dcterms:created xsi:type="dcterms:W3CDTF">2016-06-15T22:42:00Z</dcterms:created>
  <dcterms:modified xsi:type="dcterms:W3CDTF">2017-02-06T22:28:56Z</dcterms:modified>
</cp:coreProperties>
</file>