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sf" ContentType="audio/x-ms-as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6" r:id="rId2"/>
    <p:sldId id="270" r:id="rId3"/>
    <p:sldId id="271" r:id="rId4"/>
    <p:sldId id="272" r:id="rId5"/>
    <p:sldId id="273" r:id="rId6"/>
    <p:sldId id="269" r:id="rId7"/>
    <p:sldId id="260" r:id="rId8"/>
    <p:sldId id="257" r:id="rId9"/>
    <p:sldId id="274" r:id="rId10"/>
    <p:sldId id="275" r:id="rId11"/>
    <p:sldId id="277" r:id="rId12"/>
    <p:sldId id="276" r:id="rId13"/>
    <p:sldId id="284" r:id="rId14"/>
    <p:sldId id="285" r:id="rId15"/>
    <p:sldId id="278" r:id="rId16"/>
    <p:sldId id="268" r:id="rId17"/>
    <p:sldId id="261" r:id="rId18"/>
    <p:sldId id="258" r:id="rId19"/>
    <p:sldId id="279" r:id="rId20"/>
    <p:sldId id="280" r:id="rId21"/>
    <p:sldId id="267" r:id="rId22"/>
    <p:sldId id="262" r:id="rId23"/>
    <p:sldId id="259" r:id="rId24"/>
    <p:sldId id="281" r:id="rId25"/>
    <p:sldId id="282" r:id="rId26"/>
    <p:sldId id="283" r:id="rId27"/>
    <p:sldId id="264" r:id="rId28"/>
    <p:sldId id="265" r:id="rId29"/>
    <p:sldId id="266" r:id="rId30"/>
    <p:sldId id="263"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102"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D6EBC6-1B2B-472D-A814-2926CF199198}" type="datetimeFigureOut">
              <a:rPr lang="en-US"/>
              <a:t>2/6/2017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6DC79-1B56-47D3-B942-EBF96D367553}" type="slidenum">
              <a:rPr lang="en-US"/>
              <a:t>‹#›</a:t>
            </a:fld>
            <a:endParaRPr lang="en-US"/>
          </a:p>
        </p:txBody>
      </p:sp>
    </p:spTree>
    <p:extLst>
      <p:ext uri="{BB962C8B-B14F-4D97-AF65-F5344CB8AC3E}">
        <p14:creationId xmlns:p14="http://schemas.microsoft.com/office/powerpoint/2010/main" val="4218660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E6DC79-1B56-47D3-B942-EBF96D367553}" type="slidenum">
              <a:rPr lang="en-US"/>
              <a:t>6</a:t>
            </a:fld>
            <a:endParaRPr lang="en-US"/>
          </a:p>
        </p:txBody>
      </p:sp>
    </p:spTree>
    <p:extLst>
      <p:ext uri="{BB962C8B-B14F-4D97-AF65-F5344CB8AC3E}">
        <p14:creationId xmlns:p14="http://schemas.microsoft.com/office/powerpoint/2010/main" val="2053914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2/6/2017</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18454" y="2185261"/>
            <a:ext cx="11406753" cy="4511376"/>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2/6/2017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2/6/2017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2/6/2017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2/6/2017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2/6/2017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2/6/2017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2/6/2017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2/6/2017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2/6/2017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2/6/2017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2/6/2017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2/6/2017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2/6/2017</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2/6/2017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2/6/2017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2/6/2017</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afeshare.tv/x/5azZ1s21HhI"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safeshare.tv/x/ss5898dd823a42f"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safeshare.tv/x/H-PGK4WGmLU"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hyperlink" Target="https://safeshare.tv/x/ss5898df85139a6"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asf"/><Relationship Id="rId1" Type="http://schemas.microsoft.com/office/2007/relationships/media" Target="../media/media1.asf"/><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9418" y="1898255"/>
            <a:ext cx="8825658" cy="2677648"/>
          </a:xfrm>
        </p:spPr>
        <p:txBody>
          <a:bodyPr/>
          <a:lstStyle/>
          <a:p>
            <a:r>
              <a:rPr lang="en-US" dirty="0"/>
              <a:t>Chapter 18: The Last Supper, Our First Mass Lesson 1</a:t>
            </a:r>
          </a:p>
        </p:txBody>
      </p:sp>
      <p:sp>
        <p:nvSpPr>
          <p:cNvPr id="3" name="Subtitle 2"/>
          <p:cNvSpPr>
            <a:spLocks noGrp="1"/>
          </p:cNvSpPr>
          <p:nvPr>
            <p:ph type="subTitle" idx="1"/>
          </p:nvPr>
        </p:nvSpPr>
        <p:spPr>
          <a:xfrm>
            <a:off x="759418" y="4777380"/>
            <a:ext cx="10817816" cy="861420"/>
          </a:xfrm>
        </p:spPr>
        <p:txBody>
          <a:bodyPr>
            <a:noAutofit/>
          </a:bodyPr>
          <a:lstStyle/>
          <a:p>
            <a:r>
              <a:rPr lang="en-US" sz="2400" dirty="0"/>
              <a:t>“This is my body which is for you. Do this in remembrance </a:t>
            </a:r>
            <a:r>
              <a:rPr lang="en-US" sz="2400" dirty="0" smtClean="0"/>
              <a:t>of me</a:t>
            </a:r>
            <a:r>
              <a:rPr lang="en-US" sz="2400" dirty="0"/>
              <a:t>.”</a:t>
            </a:r>
          </a:p>
          <a:p>
            <a:r>
              <a:rPr lang="en-US" sz="2400" dirty="0"/>
              <a:t>	--1 Corinthians 11:24</a:t>
            </a:r>
          </a:p>
        </p:txBody>
      </p:sp>
    </p:spTree>
    <p:extLst>
      <p:ext uri="{BB962C8B-B14F-4D97-AF65-F5344CB8AC3E}">
        <p14:creationId xmlns:p14="http://schemas.microsoft.com/office/powerpoint/2010/main" val="2852597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Passover</a:t>
            </a:r>
          </a:p>
        </p:txBody>
      </p:sp>
      <p:sp>
        <p:nvSpPr>
          <p:cNvPr id="3" name="Content Placeholder 2"/>
          <p:cNvSpPr>
            <a:spLocks noGrp="1"/>
          </p:cNvSpPr>
          <p:nvPr>
            <p:ph idx="1"/>
          </p:nvPr>
        </p:nvSpPr>
        <p:spPr/>
        <p:txBody>
          <a:bodyPr>
            <a:noAutofit/>
          </a:bodyPr>
          <a:lstStyle/>
          <a:p>
            <a:r>
              <a:rPr lang="en-US" dirty="0"/>
              <a:t>Jesus celebrated with His Apostles</a:t>
            </a:r>
          </a:p>
          <a:p>
            <a:r>
              <a:rPr lang="en-US" dirty="0"/>
              <a:t>Held the night before Jesus died</a:t>
            </a:r>
          </a:p>
          <a:p>
            <a:r>
              <a:rPr lang="en-US" dirty="0"/>
              <a:t>This is referred to as the Last Supper</a:t>
            </a:r>
          </a:p>
          <a:p>
            <a:pPr lvl="0"/>
            <a:r>
              <a:rPr lang="en-US" dirty="0"/>
              <a:t>Jesus anticipated His death on the Cross through the gift of His Body and Blood at the Last Supper</a:t>
            </a:r>
          </a:p>
          <a:p>
            <a:pPr lvl="0"/>
            <a:r>
              <a:rPr lang="en-US" dirty="0"/>
              <a:t>Jesus was sad about the thought of leaving His friends, but He wanted them to be strong and holy when He was gone.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3139" y="1262631"/>
            <a:ext cx="4074571" cy="2673937"/>
          </a:xfrm>
          <a:prstGeom prst="rect">
            <a:avLst/>
          </a:prstGeom>
        </p:spPr>
      </p:pic>
    </p:spTree>
    <p:extLst>
      <p:ext uri="{BB962C8B-B14F-4D97-AF65-F5344CB8AC3E}">
        <p14:creationId xmlns:p14="http://schemas.microsoft.com/office/powerpoint/2010/main" val="40334511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Passover</a:t>
            </a:r>
          </a:p>
        </p:txBody>
      </p:sp>
      <p:sp>
        <p:nvSpPr>
          <p:cNvPr id="3" name="Content Placeholder 2"/>
          <p:cNvSpPr>
            <a:spLocks noGrp="1"/>
          </p:cNvSpPr>
          <p:nvPr>
            <p:ph idx="1"/>
          </p:nvPr>
        </p:nvSpPr>
        <p:spPr>
          <a:xfrm>
            <a:off x="418454" y="2402233"/>
            <a:ext cx="11406753" cy="4511376"/>
          </a:xfrm>
        </p:spPr>
        <p:txBody>
          <a:bodyPr>
            <a:normAutofit/>
          </a:bodyPr>
          <a:lstStyle/>
          <a:p>
            <a:r>
              <a:rPr lang="en-US" dirty="0"/>
              <a:t>A holy meal held once a year</a:t>
            </a:r>
          </a:p>
          <a:p>
            <a:r>
              <a:rPr lang="en-US" dirty="0"/>
              <a:t>Honors the sacred memory of the time God saved Moses and His people from slavery</a:t>
            </a:r>
          </a:p>
          <a:p>
            <a:r>
              <a:rPr lang="en-US" dirty="0"/>
              <a:t>Families killed a spotless lamb and ate it for the meal</a:t>
            </a:r>
          </a:p>
          <a:p>
            <a:r>
              <a:rPr lang="en-US" dirty="0"/>
              <a:t>They sprinkled the blood of the lamb on their doorposts</a:t>
            </a:r>
          </a:p>
          <a:p>
            <a:r>
              <a:rPr lang="en-US" dirty="0"/>
              <a:t>Everyone ate as if they were ready to leave in a moment’s notice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9497" y="624568"/>
            <a:ext cx="3134809" cy="2351107"/>
          </a:xfrm>
          <a:prstGeom prst="rect">
            <a:avLst/>
          </a:prstGeom>
        </p:spPr>
      </p:pic>
    </p:spTree>
    <p:extLst>
      <p:ext uri="{BB962C8B-B14F-4D97-AF65-F5344CB8AC3E}">
        <p14:creationId xmlns:p14="http://schemas.microsoft.com/office/powerpoint/2010/main" val="32750332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about the Passover</a:t>
            </a:r>
          </a:p>
        </p:txBody>
      </p:sp>
      <p:sp>
        <p:nvSpPr>
          <p:cNvPr id="3" name="Content Placeholder 2"/>
          <p:cNvSpPr>
            <a:spLocks noGrp="1"/>
          </p:cNvSpPr>
          <p:nvPr>
            <p:ph idx="1"/>
          </p:nvPr>
        </p:nvSpPr>
        <p:spPr>
          <a:xfrm>
            <a:off x="201478" y="2301842"/>
            <a:ext cx="11747715" cy="4556158"/>
          </a:xfrm>
        </p:spPr>
        <p:txBody>
          <a:bodyPr>
            <a:normAutofit fontScale="77500" lnSpcReduction="20000"/>
          </a:bodyPr>
          <a:lstStyle/>
          <a:p>
            <a:r>
              <a:rPr lang="en-US" dirty="0"/>
              <a:t>If Jesus was celebrating a holy meal with His friends, why was He sad?</a:t>
            </a:r>
          </a:p>
          <a:p>
            <a:r>
              <a:rPr lang="en-US" dirty="0"/>
              <a:t>Why was Jesus going to pay such a great price?</a:t>
            </a:r>
          </a:p>
          <a:p>
            <a:r>
              <a:rPr lang="en-US" dirty="0"/>
              <a:t>Who did He pay the price for?</a:t>
            </a:r>
          </a:p>
          <a:p>
            <a:r>
              <a:rPr lang="en-US" dirty="0"/>
              <a:t>What did Jesus want for His disciples?</a:t>
            </a:r>
          </a:p>
          <a:p>
            <a:r>
              <a:rPr lang="en-US" dirty="0"/>
              <a:t>What </a:t>
            </a:r>
            <a:r>
              <a:rPr lang="en-US" dirty="0" smtClean="0"/>
              <a:t>does </a:t>
            </a:r>
            <a:r>
              <a:rPr lang="en-US" dirty="0"/>
              <a:t>Jesus want for each of us?</a:t>
            </a:r>
          </a:p>
          <a:p>
            <a:endParaRPr lang="en-US" sz="900" dirty="0"/>
          </a:p>
          <a:p>
            <a:r>
              <a:rPr lang="en-US" dirty="0"/>
              <a:t>Pretend Jesus is coming to your house for dinner…</a:t>
            </a:r>
          </a:p>
          <a:p>
            <a:pPr marL="0" indent="0">
              <a:buNone/>
            </a:pPr>
            <a:r>
              <a:rPr lang="en-US" dirty="0"/>
              <a:t>	What would you eat?</a:t>
            </a:r>
          </a:p>
          <a:p>
            <a:pPr marL="0" indent="0">
              <a:buNone/>
            </a:pPr>
            <a:r>
              <a:rPr lang="en-US" dirty="0"/>
              <a:t>	What would you wear?</a:t>
            </a:r>
          </a:p>
          <a:p>
            <a:pPr marL="0" indent="0">
              <a:buNone/>
            </a:pPr>
            <a:r>
              <a:rPr lang="en-US" dirty="0"/>
              <a:t>	How would you prepare your house?</a:t>
            </a:r>
          </a:p>
          <a:p>
            <a:pPr marL="0" indent="0">
              <a:buNone/>
            </a:pPr>
            <a:r>
              <a:rPr lang="en-US" dirty="0"/>
              <a:t>	How would you act and what would you talk about?</a:t>
            </a:r>
          </a:p>
        </p:txBody>
      </p:sp>
    </p:spTree>
    <p:extLst>
      <p:ext uri="{BB962C8B-B14F-4D97-AF65-F5344CB8AC3E}">
        <p14:creationId xmlns:p14="http://schemas.microsoft.com/office/powerpoint/2010/main" val="1541049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8981" y="343570"/>
            <a:ext cx="2764733" cy="1833940"/>
          </a:xfrm>
          <a:prstGeom prst="rect">
            <a:avLst/>
          </a:prstGeom>
        </p:spPr>
      </p:pic>
      <p:sp>
        <p:nvSpPr>
          <p:cNvPr id="2" name="Title 1"/>
          <p:cNvSpPr>
            <a:spLocks noGrp="1"/>
          </p:cNvSpPr>
          <p:nvPr>
            <p:ph type="title"/>
          </p:nvPr>
        </p:nvSpPr>
        <p:spPr/>
        <p:txBody>
          <a:bodyPr/>
          <a:lstStyle/>
          <a:p>
            <a:r>
              <a:rPr lang="en-US" dirty="0"/>
              <a:t>Liturgical Celebrations of Holy Week</a:t>
            </a:r>
          </a:p>
        </p:txBody>
      </p:sp>
      <p:sp>
        <p:nvSpPr>
          <p:cNvPr id="3" name="Content Placeholder 2"/>
          <p:cNvSpPr>
            <a:spLocks noGrp="1"/>
          </p:cNvSpPr>
          <p:nvPr>
            <p:ph idx="1"/>
          </p:nvPr>
        </p:nvSpPr>
        <p:spPr/>
        <p:txBody>
          <a:bodyPr>
            <a:normAutofit fontScale="92500" lnSpcReduction="10000"/>
          </a:bodyPr>
          <a:lstStyle/>
          <a:p>
            <a:r>
              <a:rPr lang="en-US" dirty="0"/>
              <a:t>Palm Sunday—We remember the triumphal entry of Jesus into Jerusalem </a:t>
            </a:r>
          </a:p>
          <a:p>
            <a:pPr marL="0" indent="0">
              <a:buNone/>
            </a:pPr>
            <a:r>
              <a:rPr lang="en-US" dirty="0"/>
              <a:t>				—At Mass, we read the Passion of Christ</a:t>
            </a:r>
          </a:p>
          <a:p>
            <a:r>
              <a:rPr lang="en-US" dirty="0"/>
              <a:t>Holy Thursday—We remember the Last Supper/Passover</a:t>
            </a:r>
          </a:p>
          <a:p>
            <a:r>
              <a:rPr lang="en-US" dirty="0"/>
              <a:t>Good Friday—We remember the day of Christ’s Passion, Death, and Burial</a:t>
            </a:r>
          </a:p>
          <a:p>
            <a:r>
              <a:rPr lang="en-US" dirty="0"/>
              <a:t>Holy Saturday—The Great and Holy Sabbath/Easter Vigil Mass</a:t>
            </a:r>
          </a:p>
          <a:p>
            <a:r>
              <a:rPr lang="en-US" dirty="0"/>
              <a:t>Easter Sunday—The Resurrection of Jesus</a:t>
            </a:r>
          </a:p>
        </p:txBody>
      </p:sp>
    </p:spTree>
    <p:extLst>
      <p:ext uri="{BB962C8B-B14F-4D97-AF65-F5344CB8AC3E}">
        <p14:creationId xmlns:p14="http://schemas.microsoft.com/office/powerpoint/2010/main" val="10444041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Last Supper</a:t>
            </a:r>
          </a:p>
        </p:txBody>
      </p:sp>
      <p:sp>
        <p:nvSpPr>
          <p:cNvPr id="3" name="Content Placeholder 2"/>
          <p:cNvSpPr>
            <a:spLocks noGrp="1"/>
          </p:cNvSpPr>
          <p:nvPr>
            <p:ph sz="half" idx="1"/>
          </p:nvPr>
        </p:nvSpPr>
        <p:spPr/>
        <p:txBody>
          <a:bodyPr>
            <a:normAutofit/>
          </a:bodyPr>
          <a:lstStyle/>
          <a:p>
            <a:r>
              <a:rPr lang="en-US" sz="2800" dirty="0"/>
              <a:t>Do Activity Book p. 69 </a:t>
            </a:r>
          </a:p>
        </p:txBody>
      </p:sp>
      <p:sp>
        <p:nvSpPr>
          <p:cNvPr id="4" name="Content Placeholder 3"/>
          <p:cNvSpPr>
            <a:spLocks noGrp="1"/>
          </p:cNvSpPr>
          <p:nvPr>
            <p:ph sz="half" idx="2"/>
          </p:nvPr>
        </p:nvSpPr>
        <p:spPr/>
        <p:txBody>
          <a:bodyPr vert="horz" lIns="91440" tIns="45720" rIns="91440" bIns="45720" rtlCol="0" anchor="t">
            <a:normAutofit/>
          </a:bodyPr>
          <a:lstStyle/>
          <a:p>
            <a:pPr lvl="0"/>
            <a:r>
              <a:rPr lang="en-US" sz="2800" dirty="0"/>
              <a:t>The Last Supper</a:t>
            </a:r>
          </a:p>
          <a:p>
            <a:pPr marL="0" indent="0">
              <a:buNone/>
            </a:pPr>
            <a:r>
              <a:rPr lang="en-US" sz="2800" dirty="0">
                <a:hlinkClick r:id="rId3"/>
              </a:rPr>
              <a:t>https://</a:t>
            </a:r>
            <a:r>
              <a:rPr lang="en-US" sz="2800" dirty="0" smtClean="0">
                <a:hlinkClick r:id="rId3"/>
              </a:rPr>
              <a:t>safeshare.tv/x/5azZ1s21HhI</a:t>
            </a:r>
            <a:r>
              <a:rPr lang="en-US" sz="2800" dirty="0" smtClean="0"/>
              <a:t> </a:t>
            </a:r>
            <a:endParaRPr lang="en-US" sz="28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451" y="3229840"/>
            <a:ext cx="5346915" cy="3523694"/>
          </a:xfrm>
          <a:prstGeom prst="rect">
            <a:avLst/>
          </a:prstGeom>
        </p:spPr>
      </p:pic>
    </p:spTree>
    <p:extLst>
      <p:ext uri="{BB962C8B-B14F-4D97-AF65-F5344CB8AC3E}">
        <p14:creationId xmlns:p14="http://schemas.microsoft.com/office/powerpoint/2010/main" val="23179786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p:txBody>
          <a:bodyPr>
            <a:normAutofit/>
          </a:bodyPr>
          <a:lstStyle/>
          <a:p>
            <a:pPr lvl="0"/>
            <a:r>
              <a:rPr lang="en-US" dirty="0"/>
              <a:t>Pray the Agnus Dei for Mass:</a:t>
            </a:r>
          </a:p>
          <a:p>
            <a:pPr marL="0" indent="0">
              <a:buNone/>
            </a:pPr>
            <a:r>
              <a:rPr lang="en-US" dirty="0"/>
              <a:t>	Lamb of God, </a:t>
            </a:r>
            <a:r>
              <a:rPr lang="en-US" dirty="0" smtClean="0"/>
              <a:t>who takes away </a:t>
            </a:r>
            <a:r>
              <a:rPr lang="en-US" dirty="0"/>
              <a:t>the sins of the world, have mercy on us.</a:t>
            </a:r>
          </a:p>
          <a:p>
            <a:pPr marL="0" indent="0">
              <a:buNone/>
            </a:pPr>
            <a:r>
              <a:rPr lang="en-US" dirty="0"/>
              <a:t>	Lamb of God, who takes away the sins of the world, have mercy on us.</a:t>
            </a:r>
          </a:p>
          <a:p>
            <a:pPr marL="0" indent="0">
              <a:buNone/>
            </a:pPr>
            <a:r>
              <a:rPr lang="en-US" dirty="0"/>
              <a:t>	Lamb of God, who takes away the sins of the world, grant us peace.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7145" y="526728"/>
            <a:ext cx="3496678" cy="2307807"/>
          </a:xfrm>
          <a:prstGeom prst="rect">
            <a:avLst/>
          </a:prstGeom>
        </p:spPr>
      </p:pic>
    </p:spTree>
    <p:extLst>
      <p:ext uri="{BB962C8B-B14F-4D97-AF65-F5344CB8AC3E}">
        <p14:creationId xmlns:p14="http://schemas.microsoft.com/office/powerpoint/2010/main" val="11757909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18: The Last Supper, Our First Mass Lesson 2</a:t>
            </a:r>
          </a:p>
        </p:txBody>
      </p:sp>
      <p:sp>
        <p:nvSpPr>
          <p:cNvPr id="3" name="Subtitle 2"/>
          <p:cNvSpPr>
            <a:spLocks noGrp="1"/>
          </p:cNvSpPr>
          <p:nvPr>
            <p:ph type="subTitle" idx="1"/>
          </p:nvPr>
        </p:nvSpPr>
        <p:spPr>
          <a:xfrm>
            <a:off x="1154954" y="4777380"/>
            <a:ext cx="10329289" cy="861420"/>
          </a:xfrm>
        </p:spPr>
        <p:txBody>
          <a:bodyPr>
            <a:noAutofit/>
          </a:bodyPr>
          <a:lstStyle/>
          <a:p>
            <a:r>
              <a:rPr lang="en-US" sz="2200" dirty="0"/>
              <a:t>“This is my body which is for you. Do this in remembrance of me.”</a:t>
            </a:r>
          </a:p>
          <a:p>
            <a:r>
              <a:rPr lang="en-US" sz="2200" dirty="0"/>
              <a:t>	--1 Corinthians 11:24</a:t>
            </a:r>
          </a:p>
        </p:txBody>
      </p:sp>
    </p:spTree>
    <p:extLst>
      <p:ext uri="{BB962C8B-B14F-4D97-AF65-F5344CB8AC3E}">
        <p14:creationId xmlns:p14="http://schemas.microsoft.com/office/powerpoint/2010/main" val="3708579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Jesus taught the Apostles</a:t>
            </a:r>
          </a:p>
        </p:txBody>
      </p:sp>
      <p:sp>
        <p:nvSpPr>
          <p:cNvPr id="3" name="Content Placeholder 2"/>
          <p:cNvSpPr>
            <a:spLocks noGrp="1"/>
          </p:cNvSpPr>
          <p:nvPr>
            <p:ph idx="1"/>
          </p:nvPr>
        </p:nvSpPr>
        <p:spPr>
          <a:xfrm>
            <a:off x="418454" y="2417731"/>
            <a:ext cx="11406753" cy="4511376"/>
          </a:xfrm>
        </p:spPr>
        <p:txBody>
          <a:bodyPr>
            <a:normAutofit fontScale="92500" lnSpcReduction="20000"/>
          </a:bodyPr>
          <a:lstStyle/>
          <a:p>
            <a:r>
              <a:rPr lang="en-US" dirty="0"/>
              <a:t>Taught them holiness, humility, and service</a:t>
            </a:r>
          </a:p>
          <a:p>
            <a:r>
              <a:rPr lang="en-US" dirty="0"/>
              <a:t>Jesus washed the feet of His Apostles </a:t>
            </a:r>
            <a:r>
              <a:rPr lang="en-US" dirty="0" smtClean="0"/>
              <a:t>at the </a:t>
            </a:r>
            <a:r>
              <a:rPr lang="en-US" dirty="0"/>
              <a:t>Last Supper</a:t>
            </a:r>
          </a:p>
          <a:p>
            <a:r>
              <a:rPr lang="en-US" dirty="0"/>
              <a:t>He told them, “If I, the Lord and Master, have washed your feet, you also ought to wash the feet of one another.  For I have given you an example; that as I have done to you, so you should also do.”</a:t>
            </a:r>
          </a:p>
          <a:p>
            <a:r>
              <a:rPr lang="en-US" dirty="0"/>
              <a:t>Humility—this virtue enables us not to be proud, and to see things as they really are and to act upon them</a:t>
            </a:r>
          </a:p>
          <a:p>
            <a:r>
              <a:rPr lang="en-US" dirty="0"/>
              <a:t>Service—it helps us to recognize Christ in our neighbor and love </a:t>
            </a:r>
            <a:r>
              <a:rPr lang="en-US" dirty="0" smtClean="0"/>
              <a:t>Him - </a:t>
            </a:r>
            <a:r>
              <a:rPr lang="en-US" dirty="0"/>
              <a:t>may involve words, deeds, or prayers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9976" y="581075"/>
            <a:ext cx="3249922" cy="2199114"/>
          </a:xfrm>
          <a:prstGeom prst="rect">
            <a:avLst/>
          </a:prstGeom>
        </p:spPr>
      </p:pic>
    </p:spTree>
    <p:extLst>
      <p:ext uri="{BB962C8B-B14F-4D97-AF65-F5344CB8AC3E}">
        <p14:creationId xmlns:p14="http://schemas.microsoft.com/office/powerpoint/2010/main" val="1860021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a:t>
            </a:r>
          </a:p>
        </p:txBody>
      </p:sp>
      <p:sp>
        <p:nvSpPr>
          <p:cNvPr id="3" name="Content Placeholder 2"/>
          <p:cNvSpPr>
            <a:spLocks noGrp="1"/>
          </p:cNvSpPr>
          <p:nvPr>
            <p:ph idx="1"/>
          </p:nvPr>
        </p:nvSpPr>
        <p:spPr>
          <a:xfrm>
            <a:off x="216976" y="2107769"/>
            <a:ext cx="11975024" cy="4594689"/>
          </a:xfrm>
        </p:spPr>
        <p:txBody>
          <a:bodyPr>
            <a:normAutofit fontScale="92500" lnSpcReduction="10000"/>
          </a:bodyPr>
          <a:lstStyle/>
          <a:p>
            <a:r>
              <a:rPr lang="en-US" dirty="0"/>
              <a:t>Peter</a:t>
            </a:r>
          </a:p>
          <a:p>
            <a:pPr lvl="1">
              <a:buFont typeface="Arial" panose="020B0604020202020204" pitchFamily="34" charset="0"/>
              <a:buChar char="•"/>
            </a:pPr>
            <a:r>
              <a:rPr lang="en-US" dirty="0"/>
              <a:t>Head of the Apostles</a:t>
            </a:r>
          </a:p>
          <a:p>
            <a:pPr lvl="1">
              <a:buFont typeface="Arial" panose="020B0604020202020204" pitchFamily="34" charset="0"/>
              <a:buChar char="•"/>
            </a:pPr>
            <a:r>
              <a:rPr lang="en-US" dirty="0"/>
              <a:t>He was a fisherman</a:t>
            </a:r>
          </a:p>
          <a:p>
            <a:pPr lvl="1">
              <a:buFont typeface="Arial" panose="020B0604020202020204" pitchFamily="34" charset="0"/>
              <a:buChar char="•"/>
            </a:pPr>
            <a:r>
              <a:rPr lang="en-US" dirty="0"/>
              <a:t>Walked on water with Jesus</a:t>
            </a:r>
          </a:p>
          <a:p>
            <a:pPr lvl="1">
              <a:buFont typeface="Arial" panose="020B0604020202020204" pitchFamily="34" charset="0"/>
              <a:buChar char="•"/>
            </a:pPr>
            <a:r>
              <a:rPr lang="en-US" dirty="0"/>
              <a:t>Was present </a:t>
            </a:r>
            <a:r>
              <a:rPr lang="en-US" dirty="0" smtClean="0"/>
              <a:t>at </a:t>
            </a:r>
            <a:r>
              <a:rPr lang="en-US" dirty="0"/>
              <a:t>the </a:t>
            </a:r>
            <a:r>
              <a:rPr lang="en-US" dirty="0" smtClean="0"/>
              <a:t>Transfiguration and Agony in the Garden</a:t>
            </a:r>
            <a:endParaRPr lang="en-US" dirty="0"/>
          </a:p>
          <a:p>
            <a:pPr lvl="1">
              <a:buFont typeface="Arial" panose="020B0604020202020204" pitchFamily="34" charset="0"/>
              <a:buChar char="•"/>
            </a:pPr>
            <a:r>
              <a:rPr lang="en-US" dirty="0"/>
              <a:t>Denied Jesus </a:t>
            </a:r>
            <a:r>
              <a:rPr lang="en-US" dirty="0" smtClean="0"/>
              <a:t>3 </a:t>
            </a:r>
            <a:r>
              <a:rPr lang="en-US" dirty="0"/>
              <a:t>times and then later professed his love for Him 3 times</a:t>
            </a:r>
          </a:p>
          <a:p>
            <a:pPr lvl="1">
              <a:buFont typeface="Arial" panose="020B0604020202020204" pitchFamily="34" charset="0"/>
              <a:buChar char="•"/>
            </a:pPr>
            <a:r>
              <a:rPr lang="en-US" dirty="0"/>
              <a:t>Jesus </a:t>
            </a:r>
            <a:r>
              <a:rPr lang="en-US" dirty="0" smtClean="0"/>
              <a:t>named </a:t>
            </a:r>
            <a:r>
              <a:rPr lang="en-US" dirty="0"/>
              <a:t>him “Rock,” head of the Church</a:t>
            </a:r>
          </a:p>
          <a:p>
            <a:pPr lvl="1">
              <a:buFont typeface="Arial" panose="020B0604020202020204" pitchFamily="34" charset="0"/>
              <a:buChar char="•"/>
            </a:pPr>
            <a:r>
              <a:rPr lang="en-US" dirty="0"/>
              <a:t>Crucified upside down because he </a:t>
            </a:r>
            <a:r>
              <a:rPr lang="en-US" dirty="0" smtClean="0"/>
              <a:t>felt </a:t>
            </a:r>
            <a:r>
              <a:rPr lang="en-US" dirty="0"/>
              <a:t>unworthy to die in the same manner as the Lord</a:t>
            </a:r>
          </a:p>
          <a:p>
            <a:pPr marL="0" indent="0">
              <a:buNone/>
            </a:pPr>
            <a:endParaRPr lang="en-US" dirty="0"/>
          </a:p>
          <a:p>
            <a:pPr lvl="1">
              <a:buFont typeface="Arial" panose="020B0604020202020204" pitchFamily="34" charset="0"/>
              <a:buChar cha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5546" y="650933"/>
            <a:ext cx="2233815" cy="2913671"/>
          </a:xfrm>
          <a:prstGeom prst="rect">
            <a:avLst/>
          </a:prstGeom>
        </p:spPr>
      </p:pic>
    </p:spTree>
    <p:extLst>
      <p:ext uri="{BB962C8B-B14F-4D97-AF65-F5344CB8AC3E}">
        <p14:creationId xmlns:p14="http://schemas.microsoft.com/office/powerpoint/2010/main" val="40386139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a:t>
            </a:r>
          </a:p>
        </p:txBody>
      </p:sp>
      <p:sp>
        <p:nvSpPr>
          <p:cNvPr id="3" name="Content Placeholder 2"/>
          <p:cNvSpPr>
            <a:spLocks noGrp="1"/>
          </p:cNvSpPr>
          <p:nvPr>
            <p:ph idx="1"/>
          </p:nvPr>
        </p:nvSpPr>
        <p:spPr>
          <a:xfrm>
            <a:off x="464949" y="2203666"/>
            <a:ext cx="11016268" cy="4491602"/>
          </a:xfrm>
        </p:spPr>
        <p:txBody>
          <a:bodyPr>
            <a:normAutofit lnSpcReduction="10000"/>
          </a:bodyPr>
          <a:lstStyle/>
          <a:p>
            <a:r>
              <a:rPr lang="en-US" dirty="0" smtClean="0"/>
              <a:t>Andrew</a:t>
            </a:r>
            <a:endParaRPr lang="en-US" dirty="0"/>
          </a:p>
          <a:p>
            <a:pPr lvl="1">
              <a:buFont typeface="Arial" panose="020B0604020202020204" pitchFamily="34" charset="0"/>
              <a:buChar char="•"/>
            </a:pPr>
            <a:r>
              <a:rPr lang="en-US" dirty="0" smtClean="0"/>
              <a:t>Disciple of John the Baptist; First apostle to follow Jesus</a:t>
            </a:r>
            <a:endParaRPr lang="en-US" dirty="0"/>
          </a:p>
          <a:p>
            <a:pPr lvl="1">
              <a:buFont typeface="Arial" panose="020B0604020202020204" pitchFamily="34" charset="0"/>
              <a:buChar char="•"/>
            </a:pPr>
            <a:r>
              <a:rPr lang="en-US" dirty="0" smtClean="0"/>
              <a:t>Brother of Peter and introduced Peter to Jesus</a:t>
            </a:r>
            <a:endParaRPr lang="en-US" dirty="0"/>
          </a:p>
          <a:p>
            <a:pPr lvl="1">
              <a:buFont typeface="Arial" panose="020B0604020202020204" pitchFamily="34" charset="0"/>
              <a:buChar char="•"/>
            </a:pPr>
            <a:r>
              <a:rPr lang="en-US" dirty="0"/>
              <a:t>Martyred </a:t>
            </a:r>
            <a:r>
              <a:rPr lang="en-US" dirty="0" smtClean="0"/>
              <a:t>in Greece on an x-shaped cross</a:t>
            </a:r>
            <a:endParaRPr lang="en-US" dirty="0"/>
          </a:p>
          <a:p>
            <a:r>
              <a:rPr lang="en-US" dirty="0" smtClean="0"/>
              <a:t>Matthew</a:t>
            </a:r>
            <a:endParaRPr lang="en-US" dirty="0"/>
          </a:p>
          <a:p>
            <a:pPr lvl="1">
              <a:buFont typeface="Arial" panose="020B0604020202020204" pitchFamily="34" charset="0"/>
              <a:buChar char="•"/>
            </a:pPr>
            <a:r>
              <a:rPr lang="en-US" dirty="0"/>
              <a:t>Was a </a:t>
            </a:r>
            <a:r>
              <a:rPr lang="en-US" dirty="0" smtClean="0"/>
              <a:t>tax collector</a:t>
            </a:r>
            <a:endParaRPr lang="en-US" dirty="0"/>
          </a:p>
          <a:p>
            <a:pPr lvl="1">
              <a:buFont typeface="Arial" panose="020B0604020202020204" pitchFamily="34" charset="0"/>
              <a:buChar char="•"/>
            </a:pPr>
            <a:r>
              <a:rPr lang="en-US" dirty="0" smtClean="0"/>
              <a:t>Wrote a Gospel</a:t>
            </a:r>
            <a:endParaRPr lang="en-US" dirty="0"/>
          </a:p>
          <a:p>
            <a:pPr lvl="1">
              <a:buFont typeface="Arial" panose="020B0604020202020204" pitchFamily="34" charset="0"/>
              <a:buChar char="•"/>
            </a:pPr>
            <a:r>
              <a:rPr lang="en-US" dirty="0"/>
              <a:t>Martyred in </a:t>
            </a:r>
            <a:r>
              <a:rPr lang="en-US" dirty="0" smtClean="0"/>
              <a:t>Ethiopia</a:t>
            </a:r>
          </a:p>
        </p:txBody>
      </p:sp>
      <p:pic>
        <p:nvPicPr>
          <p:cNvPr id="3074" name="Picture 2" descr="http://www.ncregister.com/images/editorial/standr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1025" y="288677"/>
            <a:ext cx="1715342" cy="225332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www.biography.com/.image/t_share/MTE5NDg0MDU1MDY1MDM2MzAz/st-matthew-9402679-1-4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3083" y="4310843"/>
            <a:ext cx="2384425" cy="238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4190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a:t>
            </a:r>
          </a:p>
        </p:txBody>
      </p:sp>
      <p:sp>
        <p:nvSpPr>
          <p:cNvPr id="3" name="Content Placeholder 2"/>
          <p:cNvSpPr>
            <a:spLocks noGrp="1"/>
          </p:cNvSpPr>
          <p:nvPr>
            <p:ph idx="1"/>
          </p:nvPr>
        </p:nvSpPr>
        <p:spPr>
          <a:xfrm>
            <a:off x="712922" y="2377257"/>
            <a:ext cx="10135892" cy="4480743"/>
          </a:xfrm>
        </p:spPr>
        <p:txBody>
          <a:bodyPr>
            <a:normAutofit fontScale="92500" lnSpcReduction="20000"/>
          </a:bodyPr>
          <a:lstStyle/>
          <a:p>
            <a:r>
              <a:rPr lang="en-US" dirty="0" smtClean="0"/>
              <a:t>Philip</a:t>
            </a:r>
            <a:endParaRPr lang="en-US" dirty="0"/>
          </a:p>
          <a:p>
            <a:pPr marL="685800" lvl="2">
              <a:buFont typeface="Arial" panose="020B0604020202020204" pitchFamily="34" charset="0"/>
              <a:buChar char="•"/>
            </a:pPr>
            <a:r>
              <a:rPr lang="en-US" sz="2600" dirty="0"/>
              <a:t>From Bethsaida in Galilee</a:t>
            </a:r>
          </a:p>
          <a:p>
            <a:pPr marL="685800" lvl="2">
              <a:buFont typeface="Arial" panose="020B0604020202020204" pitchFamily="34" charset="0"/>
              <a:buChar char="•"/>
            </a:pPr>
            <a:r>
              <a:rPr lang="en-US" sz="2600" dirty="0"/>
              <a:t>Called to follow Jesus the day after Peter and Andrew</a:t>
            </a:r>
          </a:p>
          <a:p>
            <a:r>
              <a:rPr lang="en-US" dirty="0" smtClean="0"/>
              <a:t>James </a:t>
            </a:r>
            <a:r>
              <a:rPr lang="en-US" dirty="0"/>
              <a:t>the Less</a:t>
            </a:r>
          </a:p>
          <a:p>
            <a:pPr lvl="1">
              <a:buFont typeface="Arial" panose="020B0604020202020204" pitchFamily="34" charset="0"/>
              <a:buChar char="•"/>
            </a:pPr>
            <a:r>
              <a:rPr lang="en-US" dirty="0"/>
              <a:t>Author of the first Catholic Epistle</a:t>
            </a:r>
          </a:p>
          <a:p>
            <a:pPr lvl="1">
              <a:buFont typeface="Arial" panose="020B0604020202020204" pitchFamily="34" charset="0"/>
              <a:buChar char="•"/>
            </a:pPr>
            <a:r>
              <a:rPr lang="en-US" dirty="0"/>
              <a:t>His mother was a close family friend with Mary, the Mother of Jesus</a:t>
            </a:r>
          </a:p>
          <a:p>
            <a:pPr lvl="1">
              <a:buFont typeface="Arial" panose="020B0604020202020204" pitchFamily="34" charset="0"/>
              <a:buChar char="•"/>
            </a:pPr>
            <a:r>
              <a:rPr lang="en-US" dirty="0"/>
              <a:t>Sometimes called the brother of our Lord</a:t>
            </a:r>
          </a:p>
          <a:p>
            <a:pPr lvl="1">
              <a:buFont typeface="Arial" panose="020B0604020202020204" pitchFamily="34" charset="0"/>
              <a:buChar char="•"/>
            </a:pPr>
            <a:r>
              <a:rPr lang="en-US" dirty="0"/>
              <a:t>First bishop of Jerusalem</a:t>
            </a:r>
          </a:p>
          <a:p>
            <a:pPr lvl="1">
              <a:buFont typeface="Arial" panose="020B0604020202020204" pitchFamily="34" charset="0"/>
              <a:buChar char="•"/>
            </a:pPr>
            <a:r>
              <a:rPr lang="en-US" dirty="0"/>
              <a:t>Was </a:t>
            </a:r>
            <a:r>
              <a:rPr lang="en-US" dirty="0" smtClean="0"/>
              <a:t>martyred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325" y="3757405"/>
            <a:ext cx="2352675" cy="2847975"/>
          </a:xfrm>
          <a:prstGeom prst="rect">
            <a:avLst/>
          </a:prstGeom>
        </p:spPr>
      </p:pic>
      <p:pic>
        <p:nvPicPr>
          <p:cNvPr id="4098" name="Picture 2" descr="https://upload.wikimedia.org/wikipedia/commons/thumb/5/52/Rubens_apostel_philippus.jpg/220px-Rubens_apostel_philipp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7775" y="313794"/>
            <a:ext cx="2095500" cy="273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3568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a:t>
            </a:r>
          </a:p>
        </p:txBody>
      </p:sp>
      <p:sp>
        <p:nvSpPr>
          <p:cNvPr id="3" name="Content Placeholder 2"/>
          <p:cNvSpPr>
            <a:spLocks noGrp="1"/>
          </p:cNvSpPr>
          <p:nvPr>
            <p:ph idx="1"/>
          </p:nvPr>
        </p:nvSpPr>
        <p:spPr>
          <a:xfrm>
            <a:off x="325464" y="2107769"/>
            <a:ext cx="10135892" cy="4750231"/>
          </a:xfrm>
        </p:spPr>
        <p:txBody>
          <a:bodyPr>
            <a:normAutofit lnSpcReduction="10000"/>
          </a:bodyPr>
          <a:lstStyle/>
          <a:p>
            <a:r>
              <a:rPr lang="en-US" dirty="0" smtClean="0"/>
              <a:t>John</a:t>
            </a:r>
            <a:endParaRPr lang="en-US" dirty="0"/>
          </a:p>
          <a:p>
            <a:pPr marL="685800" lvl="2">
              <a:buFont typeface="Arial" panose="020B0604020202020204" pitchFamily="34" charset="0"/>
              <a:buChar char="•"/>
            </a:pPr>
            <a:r>
              <a:rPr lang="en-US" sz="2600" dirty="0" smtClean="0"/>
              <a:t>Called “the beloved disciple”</a:t>
            </a:r>
          </a:p>
          <a:p>
            <a:pPr lvl="1">
              <a:buFont typeface="Arial" panose="020B0604020202020204" pitchFamily="34" charset="0"/>
              <a:buChar char="•"/>
            </a:pPr>
            <a:r>
              <a:rPr lang="en-US" sz="2400" dirty="0"/>
              <a:t>Was present at the Transfiguration and Agony in the Garden</a:t>
            </a:r>
          </a:p>
          <a:p>
            <a:pPr marL="685800" lvl="2">
              <a:buFont typeface="Arial" panose="020B0604020202020204" pitchFamily="34" charset="0"/>
              <a:buChar char="•"/>
            </a:pPr>
            <a:r>
              <a:rPr lang="en-US" sz="2600" dirty="0" smtClean="0"/>
              <a:t>Wrote a Gospel, 3 letters and Book of Revelation in the New Testament</a:t>
            </a:r>
          </a:p>
          <a:p>
            <a:pPr marL="685800" lvl="2">
              <a:buFont typeface="Arial" panose="020B0604020202020204" pitchFamily="34" charset="0"/>
              <a:buChar char="•"/>
            </a:pPr>
            <a:r>
              <a:rPr lang="en-US" sz="2600" dirty="0" smtClean="0"/>
              <a:t>Only apostle not martyred</a:t>
            </a:r>
            <a:endParaRPr lang="en-US" sz="2600" dirty="0"/>
          </a:p>
          <a:p>
            <a:r>
              <a:rPr lang="en-US" dirty="0" smtClean="0"/>
              <a:t>James </a:t>
            </a:r>
            <a:r>
              <a:rPr lang="en-US" dirty="0"/>
              <a:t>the Greater</a:t>
            </a:r>
          </a:p>
          <a:p>
            <a:pPr lvl="1">
              <a:buFont typeface="Arial" panose="020B0604020202020204" pitchFamily="34" charset="0"/>
              <a:buChar char="•"/>
            </a:pPr>
            <a:r>
              <a:rPr lang="en-US" sz="2400" dirty="0"/>
              <a:t>Brother of John and they were known as the Sons of Thunder</a:t>
            </a:r>
          </a:p>
          <a:p>
            <a:pPr lvl="1">
              <a:buFont typeface="Arial" panose="020B0604020202020204" pitchFamily="34" charset="0"/>
              <a:buChar char="•"/>
            </a:pPr>
            <a:r>
              <a:rPr lang="en-US" sz="2400" dirty="0"/>
              <a:t>Was present at the Transfiguration and Agony in the Garden</a:t>
            </a:r>
          </a:p>
          <a:p>
            <a:pPr lvl="1">
              <a:buFont typeface="Arial" panose="020B0604020202020204" pitchFamily="34" charset="0"/>
              <a:buChar char="•"/>
            </a:pPr>
            <a:r>
              <a:rPr lang="en-US" sz="2400" dirty="0"/>
              <a:t>Preached the Gospel in Spain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7856" y="4157093"/>
            <a:ext cx="1772907" cy="2363876"/>
          </a:xfrm>
          <a:prstGeom prst="rect">
            <a:avLst/>
          </a:prstGeom>
        </p:spPr>
      </p:pic>
      <p:pic>
        <p:nvPicPr>
          <p:cNvPr id="2050" name="Picture 2" descr="https://uploads5.wikiart.org/images/guido-reni/saint-john-16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6619" y="699862"/>
            <a:ext cx="1940016" cy="2388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1713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additive="base">
                                        <p:cTn id="3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a:t>
            </a:r>
          </a:p>
        </p:txBody>
      </p:sp>
      <p:sp>
        <p:nvSpPr>
          <p:cNvPr id="3" name="Content Placeholder 2"/>
          <p:cNvSpPr>
            <a:spLocks noGrp="1"/>
          </p:cNvSpPr>
          <p:nvPr>
            <p:ph idx="1"/>
          </p:nvPr>
        </p:nvSpPr>
        <p:spPr>
          <a:xfrm>
            <a:off x="464949" y="2203666"/>
            <a:ext cx="11016268" cy="4491602"/>
          </a:xfrm>
        </p:spPr>
        <p:txBody>
          <a:bodyPr>
            <a:normAutofit lnSpcReduction="10000"/>
          </a:bodyPr>
          <a:lstStyle/>
          <a:p>
            <a:r>
              <a:rPr lang="en-US" dirty="0"/>
              <a:t>Bartholomew</a:t>
            </a:r>
          </a:p>
          <a:p>
            <a:pPr lvl="1">
              <a:buFont typeface="Arial" panose="020B0604020202020204" pitchFamily="34" charset="0"/>
              <a:buChar char="•"/>
            </a:pPr>
            <a:r>
              <a:rPr lang="en-US" dirty="0"/>
              <a:t>Also called </a:t>
            </a:r>
            <a:r>
              <a:rPr lang="en-US" dirty="0" smtClean="0"/>
              <a:t>Nathaniel; known for his pure heart</a:t>
            </a:r>
            <a:endParaRPr lang="en-US" dirty="0"/>
          </a:p>
          <a:p>
            <a:pPr lvl="1">
              <a:buFont typeface="Arial" panose="020B0604020202020204" pitchFamily="34" charset="0"/>
              <a:buChar char="•"/>
            </a:pPr>
            <a:r>
              <a:rPr lang="en-US" dirty="0"/>
              <a:t>Preached the Gospel in the East as far as India</a:t>
            </a:r>
          </a:p>
          <a:p>
            <a:pPr lvl="1">
              <a:buFont typeface="Arial" panose="020B0604020202020204" pitchFamily="34" charset="0"/>
              <a:buChar char="•"/>
            </a:pPr>
            <a:r>
              <a:rPr lang="en-US" dirty="0"/>
              <a:t>Martyred for his faith</a:t>
            </a:r>
          </a:p>
          <a:p>
            <a:r>
              <a:rPr lang="en-US" dirty="0" smtClean="0"/>
              <a:t>Simon</a:t>
            </a:r>
            <a:endParaRPr lang="en-US" dirty="0"/>
          </a:p>
          <a:p>
            <a:pPr lvl="1">
              <a:buFont typeface="Arial" panose="020B0604020202020204" pitchFamily="34" charset="0"/>
              <a:buChar char="•"/>
            </a:pPr>
            <a:r>
              <a:rPr lang="en-US" dirty="0"/>
              <a:t>Was a zealot</a:t>
            </a:r>
          </a:p>
          <a:p>
            <a:pPr lvl="1">
              <a:buFont typeface="Arial" panose="020B0604020202020204" pitchFamily="34" charset="0"/>
              <a:buChar char="•"/>
            </a:pPr>
            <a:r>
              <a:rPr lang="en-US" dirty="0"/>
              <a:t>Originally followed Christ hoping for political victories</a:t>
            </a:r>
          </a:p>
          <a:p>
            <a:pPr lvl="1">
              <a:buFont typeface="Arial" panose="020B0604020202020204" pitchFamily="34" charset="0"/>
              <a:buChar char="•"/>
            </a:pPr>
            <a:r>
              <a:rPr lang="en-US" dirty="0"/>
              <a:t>Martyred in </a:t>
            </a:r>
            <a:r>
              <a:rPr lang="en-US" dirty="0" smtClean="0"/>
              <a:t>Persia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0836" y="1491956"/>
            <a:ext cx="1711694" cy="22193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117" y="4574237"/>
            <a:ext cx="1696825" cy="2121031"/>
          </a:xfrm>
          <a:prstGeom prst="rect">
            <a:avLst/>
          </a:prstGeom>
        </p:spPr>
      </p:pic>
    </p:spTree>
    <p:extLst>
      <p:ext uri="{BB962C8B-B14F-4D97-AF65-F5344CB8AC3E}">
        <p14:creationId xmlns:p14="http://schemas.microsoft.com/office/powerpoint/2010/main" val="4794388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a:t>
            </a:r>
          </a:p>
        </p:txBody>
      </p:sp>
      <p:sp>
        <p:nvSpPr>
          <p:cNvPr id="3" name="Content Placeholder 2"/>
          <p:cNvSpPr>
            <a:spLocks noGrp="1"/>
          </p:cNvSpPr>
          <p:nvPr>
            <p:ph idx="1"/>
          </p:nvPr>
        </p:nvSpPr>
        <p:spPr>
          <a:xfrm>
            <a:off x="1" y="1877093"/>
            <a:ext cx="11980190" cy="4660462"/>
          </a:xfrm>
        </p:spPr>
        <p:txBody>
          <a:bodyPr>
            <a:noAutofit/>
          </a:bodyPr>
          <a:lstStyle/>
          <a:p>
            <a:pPr>
              <a:spcBef>
                <a:spcPts val="600"/>
              </a:spcBef>
            </a:pPr>
            <a:r>
              <a:rPr lang="en-US" dirty="0"/>
              <a:t>Jude</a:t>
            </a:r>
          </a:p>
          <a:p>
            <a:pPr lvl="1">
              <a:spcBef>
                <a:spcPts val="0"/>
              </a:spcBef>
              <a:buFont typeface="Arial" panose="020B0604020202020204" pitchFamily="34" charset="0"/>
              <a:buChar char="•"/>
            </a:pPr>
            <a:r>
              <a:rPr lang="en-US" sz="2400" dirty="0"/>
              <a:t>Also called Thaddeus</a:t>
            </a:r>
          </a:p>
          <a:p>
            <a:pPr lvl="1">
              <a:spcBef>
                <a:spcPts val="600"/>
              </a:spcBef>
              <a:buFont typeface="Arial" panose="020B0604020202020204" pitchFamily="34" charset="0"/>
              <a:buChar char="•"/>
            </a:pPr>
            <a:r>
              <a:rPr lang="en-US" sz="2400" dirty="0"/>
              <a:t>Patron of hopeless causes</a:t>
            </a:r>
          </a:p>
          <a:p>
            <a:pPr lvl="1">
              <a:spcBef>
                <a:spcPts val="600"/>
              </a:spcBef>
              <a:buFont typeface="Arial" panose="020B0604020202020204" pitchFamily="34" charset="0"/>
              <a:buChar char="•"/>
            </a:pPr>
            <a:r>
              <a:rPr lang="en-US" sz="2400" dirty="0"/>
              <a:t>Preached the Gospel in Judea, Mesopotamia, and Libya</a:t>
            </a:r>
          </a:p>
          <a:p>
            <a:pPr lvl="1">
              <a:spcBef>
                <a:spcPts val="600"/>
              </a:spcBef>
              <a:buFont typeface="Arial" panose="020B0604020202020204" pitchFamily="34" charset="0"/>
              <a:buChar char="•"/>
            </a:pPr>
            <a:r>
              <a:rPr lang="en-US" sz="2400" dirty="0"/>
              <a:t>He is the author of an Epistle</a:t>
            </a:r>
          </a:p>
          <a:p>
            <a:pPr lvl="1">
              <a:spcBef>
                <a:spcPts val="600"/>
              </a:spcBef>
              <a:buFont typeface="Arial" panose="020B0604020202020204" pitchFamily="34" charset="0"/>
              <a:buChar char="•"/>
            </a:pPr>
            <a:r>
              <a:rPr lang="en-US" sz="2400" dirty="0"/>
              <a:t>Was martyred </a:t>
            </a:r>
            <a:r>
              <a:rPr lang="en-US" sz="2400" dirty="0" smtClean="0"/>
              <a:t>in </a:t>
            </a:r>
            <a:r>
              <a:rPr lang="en-US" sz="2400" dirty="0"/>
              <a:t>Armenia </a:t>
            </a:r>
          </a:p>
          <a:p>
            <a:pPr>
              <a:spcBef>
                <a:spcPts val="600"/>
              </a:spcBef>
            </a:pPr>
            <a:r>
              <a:rPr lang="en-US" dirty="0" smtClean="0"/>
              <a:t>Thomas</a:t>
            </a:r>
            <a:endParaRPr lang="en-US" dirty="0"/>
          </a:p>
          <a:p>
            <a:pPr lvl="1">
              <a:spcBef>
                <a:spcPts val="0"/>
              </a:spcBef>
              <a:buFont typeface="Arial" panose="020B0604020202020204" pitchFamily="34" charset="0"/>
              <a:buChar char="•"/>
            </a:pPr>
            <a:r>
              <a:rPr lang="en-US" sz="2400" dirty="0"/>
              <a:t>Known as the doubter</a:t>
            </a:r>
          </a:p>
          <a:p>
            <a:pPr lvl="1">
              <a:spcBef>
                <a:spcPts val="600"/>
              </a:spcBef>
              <a:buFont typeface="Arial" panose="020B0604020202020204" pitchFamily="34" charset="0"/>
              <a:buChar char="•"/>
            </a:pPr>
            <a:r>
              <a:rPr lang="en-US" sz="2400" dirty="0"/>
              <a:t>He was given the gift of placing his hands </a:t>
            </a:r>
            <a:r>
              <a:rPr lang="en-US" sz="2400" dirty="0" smtClean="0"/>
              <a:t>in					 				Christ’s wounds </a:t>
            </a:r>
            <a:r>
              <a:rPr lang="en-US" sz="2400" dirty="0"/>
              <a:t>after the Resurrection</a:t>
            </a:r>
          </a:p>
          <a:p>
            <a:pPr lvl="1">
              <a:spcBef>
                <a:spcPts val="600"/>
              </a:spcBef>
              <a:buFont typeface="Arial" panose="020B0604020202020204" pitchFamily="34" charset="0"/>
              <a:buChar char="•"/>
            </a:pPr>
            <a:r>
              <a:rPr lang="en-US" sz="2400" dirty="0"/>
              <a:t>Was martyred in the </a:t>
            </a:r>
            <a:r>
              <a:rPr lang="en-US" sz="2400" dirty="0" smtClean="0"/>
              <a:t>East</a:t>
            </a:r>
            <a:endParaRPr lang="en-US" sz="2400" dirty="0"/>
          </a:p>
        </p:txBody>
      </p:sp>
      <p:pic>
        <p:nvPicPr>
          <p:cNvPr id="1026" name="Picture 2" descr="https://i.ytimg.com/vi/PIzosNm2fo4/hqdefault.jpg"/>
          <p:cNvPicPr>
            <a:picLocks noChangeAspect="1" noChangeArrowheads="1"/>
          </p:cNvPicPr>
          <p:nvPr/>
        </p:nvPicPr>
        <p:blipFill rotWithShape="1">
          <a:blip r:embed="rId2">
            <a:extLst>
              <a:ext uri="{28A0092B-C50C-407E-A947-70E740481C1C}">
                <a14:useLocalDpi xmlns:a14="http://schemas.microsoft.com/office/drawing/2010/main" val="0"/>
              </a:ext>
            </a:extLst>
          </a:blip>
          <a:srcRect l="18973" r="16621"/>
          <a:stretch/>
        </p:blipFill>
        <p:spPr bwMode="auto">
          <a:xfrm>
            <a:off x="5021450" y="955504"/>
            <a:ext cx="1689315" cy="19671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ytimg.com/vi/tVY2-x7M_aU/maxresdefau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6272" y="4150351"/>
            <a:ext cx="4243919" cy="2387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6496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additive="base">
                                        <p:cTn id="5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 calcmode="lin" valueType="num">
                                      <p:cBhvr additive="base">
                                        <p:cTn id="5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Apostles</a:t>
            </a:r>
          </a:p>
        </p:txBody>
      </p:sp>
      <p:sp>
        <p:nvSpPr>
          <p:cNvPr id="3" name="Content Placeholder 2"/>
          <p:cNvSpPr>
            <a:spLocks noGrp="1"/>
          </p:cNvSpPr>
          <p:nvPr>
            <p:ph sz="half" idx="1"/>
          </p:nvPr>
        </p:nvSpPr>
        <p:spPr/>
        <p:txBody>
          <a:bodyPr>
            <a:normAutofit/>
          </a:bodyPr>
          <a:lstStyle/>
          <a:p>
            <a:r>
              <a:rPr lang="en-US" sz="2400" dirty="0"/>
              <a:t>Do Apostles Matching Worksheet found in Appendix pp B-20-21</a:t>
            </a:r>
          </a:p>
        </p:txBody>
      </p:sp>
      <p:sp>
        <p:nvSpPr>
          <p:cNvPr id="4" name="Content Placeholder 3"/>
          <p:cNvSpPr>
            <a:spLocks noGrp="1"/>
          </p:cNvSpPr>
          <p:nvPr>
            <p:ph sz="half" idx="2"/>
          </p:nvPr>
        </p:nvSpPr>
        <p:spPr/>
        <p:txBody>
          <a:bodyPr>
            <a:normAutofit/>
          </a:bodyPr>
          <a:lstStyle/>
          <a:p>
            <a:pPr lvl="0"/>
            <a:r>
              <a:rPr lang="en-US" sz="2400" dirty="0"/>
              <a:t>The Call of the Original 12 Apostles</a:t>
            </a:r>
          </a:p>
          <a:p>
            <a:pPr marL="0" indent="0">
              <a:buNone/>
            </a:pPr>
            <a:r>
              <a:rPr lang="en-US" sz="2400" dirty="0">
                <a:hlinkClick r:id="rId2"/>
              </a:rPr>
              <a:t>https://</a:t>
            </a:r>
            <a:r>
              <a:rPr lang="en-US" sz="2400" dirty="0" smtClean="0">
                <a:hlinkClick r:id="rId2"/>
              </a:rPr>
              <a:t>safeshare.tv/x/ss5898dd823a42f</a:t>
            </a:r>
            <a:r>
              <a:rPr lang="en-US" sz="2400" dirty="0" smtClean="0"/>
              <a:t> </a:t>
            </a:r>
            <a:endParaRPr lang="en-US"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3875" y="3886851"/>
            <a:ext cx="3727172" cy="2748319"/>
          </a:xfrm>
          <a:prstGeom prst="rect">
            <a:avLst/>
          </a:prstGeom>
        </p:spPr>
      </p:pic>
    </p:spTree>
    <p:extLst>
      <p:ext uri="{BB962C8B-B14F-4D97-AF65-F5344CB8AC3E}">
        <p14:creationId xmlns:p14="http://schemas.microsoft.com/office/powerpoint/2010/main" val="9866988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340964" y="2185261"/>
            <a:ext cx="10445856" cy="4556502"/>
          </a:xfrm>
        </p:spPr>
        <p:txBody>
          <a:bodyPr>
            <a:normAutofit fontScale="62500" lnSpcReduction="20000"/>
          </a:bodyPr>
          <a:lstStyle/>
          <a:p>
            <a:r>
              <a:rPr lang="en-US" dirty="0"/>
              <a:t>Pray a litany of the Apostles:</a:t>
            </a:r>
          </a:p>
          <a:p>
            <a:pPr marL="0" lvl="0" indent="0">
              <a:buNone/>
            </a:pPr>
            <a:r>
              <a:rPr lang="en-US" dirty="0"/>
              <a:t>	St. Simon Peter, Rock of the Church, pray for us.</a:t>
            </a:r>
          </a:p>
          <a:p>
            <a:pPr marL="0" indent="0">
              <a:buNone/>
            </a:pPr>
            <a:r>
              <a:rPr lang="en-US" dirty="0"/>
              <a:t>	St. Andrew, first-called of the apostles, pray for us. </a:t>
            </a:r>
          </a:p>
          <a:p>
            <a:pPr marL="0" indent="0">
              <a:buNone/>
            </a:pPr>
            <a:r>
              <a:rPr lang="en-US" dirty="0"/>
              <a:t>	St. James and St. John, sons of thunder, pray for us. </a:t>
            </a:r>
          </a:p>
          <a:p>
            <a:pPr marL="0" indent="0">
              <a:buNone/>
            </a:pPr>
            <a:r>
              <a:rPr lang="en-US" dirty="0"/>
              <a:t>	St. Philip, apostle of Greece and Turkey, pray for us.</a:t>
            </a:r>
          </a:p>
          <a:p>
            <a:pPr marL="0" indent="0">
              <a:buNone/>
            </a:pPr>
            <a:r>
              <a:rPr lang="en-US" dirty="0"/>
              <a:t>	St. Bartholomew, apostle without guile, pray for us.</a:t>
            </a:r>
          </a:p>
          <a:p>
            <a:pPr marL="0" indent="0">
              <a:buNone/>
            </a:pPr>
            <a:r>
              <a:rPr lang="en-US" dirty="0"/>
              <a:t>	St. Thomas, whose doubt was turned to joy, pray for us.</a:t>
            </a:r>
          </a:p>
          <a:p>
            <a:pPr marL="0" indent="0">
              <a:buNone/>
            </a:pPr>
            <a:r>
              <a:rPr lang="en-US" dirty="0"/>
              <a:t>	St. Matthew, apostle and evangelist, pray for us.</a:t>
            </a:r>
          </a:p>
          <a:p>
            <a:pPr marL="0" indent="0">
              <a:buNone/>
            </a:pPr>
            <a:r>
              <a:rPr lang="en-US" dirty="0"/>
              <a:t>	St. James, son of Alphaeus, apostle to Egypt, pray for us.</a:t>
            </a:r>
          </a:p>
          <a:p>
            <a:pPr marL="0" indent="0">
              <a:buNone/>
            </a:pPr>
            <a:r>
              <a:rPr lang="en-US" dirty="0"/>
              <a:t>	St. Simon, zealous for the victory of righteousness, pray for us.</a:t>
            </a:r>
          </a:p>
          <a:p>
            <a:pPr marL="0" indent="0">
              <a:buNone/>
            </a:pPr>
            <a:r>
              <a:rPr lang="en-US" dirty="0"/>
              <a:t>	St. Jude Thaddeus, apostle for the hopeless, pray for us.</a:t>
            </a:r>
          </a:p>
          <a:p>
            <a:pPr marL="0" indent="0">
              <a:buNone/>
            </a:pPr>
            <a:r>
              <a:rPr lang="en-US" dirty="0"/>
              <a:t>	St. Matthias, apostle to the East, pray for us.</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8660" y="2362003"/>
            <a:ext cx="4168731" cy="2876424"/>
          </a:xfrm>
          <a:prstGeom prst="rect">
            <a:avLst/>
          </a:prstGeom>
        </p:spPr>
      </p:pic>
    </p:spTree>
    <p:extLst>
      <p:ext uri="{BB962C8B-B14F-4D97-AF65-F5344CB8AC3E}">
        <p14:creationId xmlns:p14="http://schemas.microsoft.com/office/powerpoint/2010/main" val="4554416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additive="base">
                                        <p:cTn id="4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 calcmode="lin" valueType="num">
                                      <p:cBhvr additive="base">
                                        <p:cTn id="5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18: The Last Supper, Our First Mass Lesson 3</a:t>
            </a:r>
          </a:p>
        </p:txBody>
      </p:sp>
      <p:sp>
        <p:nvSpPr>
          <p:cNvPr id="3" name="Subtitle 2"/>
          <p:cNvSpPr>
            <a:spLocks noGrp="1"/>
          </p:cNvSpPr>
          <p:nvPr>
            <p:ph type="subTitle" idx="1"/>
          </p:nvPr>
        </p:nvSpPr>
        <p:spPr>
          <a:xfrm>
            <a:off x="1154954" y="4777380"/>
            <a:ext cx="10220801" cy="861420"/>
          </a:xfrm>
        </p:spPr>
        <p:txBody>
          <a:bodyPr>
            <a:noAutofit/>
          </a:bodyPr>
          <a:lstStyle/>
          <a:p>
            <a:r>
              <a:rPr lang="en-US" sz="2200" dirty="0"/>
              <a:t>“This is my body which is for you. Do this in remembrance of me.”</a:t>
            </a:r>
          </a:p>
          <a:p>
            <a:r>
              <a:rPr lang="en-US" sz="2200" dirty="0"/>
              <a:t>	--1 Corinthians 11:24</a:t>
            </a:r>
          </a:p>
        </p:txBody>
      </p:sp>
    </p:spTree>
    <p:extLst>
      <p:ext uri="{BB962C8B-B14F-4D97-AF65-F5344CB8AC3E}">
        <p14:creationId xmlns:p14="http://schemas.microsoft.com/office/powerpoint/2010/main" val="2268098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Institution of the Eucharist</a:t>
            </a:r>
          </a:p>
        </p:txBody>
      </p:sp>
      <p:sp>
        <p:nvSpPr>
          <p:cNvPr id="3" name="Content Placeholder 2"/>
          <p:cNvSpPr>
            <a:spLocks noGrp="1"/>
          </p:cNvSpPr>
          <p:nvPr>
            <p:ph idx="1"/>
          </p:nvPr>
        </p:nvSpPr>
        <p:spPr>
          <a:xfrm>
            <a:off x="418454" y="2340241"/>
            <a:ext cx="11406753" cy="4511376"/>
          </a:xfrm>
        </p:spPr>
        <p:txBody>
          <a:bodyPr>
            <a:normAutofit fontScale="92500" lnSpcReduction="20000"/>
          </a:bodyPr>
          <a:lstStyle/>
          <a:p>
            <a:r>
              <a:rPr lang="en-US" dirty="0"/>
              <a:t>The Institution of the Eucharist happened at </a:t>
            </a:r>
            <a:r>
              <a:rPr lang="en-US" dirty="0" smtClean="0"/>
              <a:t>						the </a:t>
            </a:r>
            <a:r>
              <a:rPr lang="en-US" dirty="0"/>
              <a:t>Last Supper</a:t>
            </a:r>
          </a:p>
          <a:p>
            <a:r>
              <a:rPr lang="en-US" dirty="0"/>
              <a:t>Teachings on the Eucharist:</a:t>
            </a:r>
          </a:p>
          <a:p>
            <a:pPr lvl="1">
              <a:buFont typeface="Arial" panose="020B0604020202020204" pitchFamily="34" charset="0"/>
              <a:buChar char="•"/>
            </a:pPr>
            <a:r>
              <a:rPr lang="en-US" dirty="0"/>
              <a:t>Matter—bread and wine</a:t>
            </a:r>
          </a:p>
          <a:p>
            <a:pPr lvl="1">
              <a:buFont typeface="Arial" panose="020B0604020202020204" pitchFamily="34" charset="0"/>
              <a:buChar char="•"/>
            </a:pPr>
            <a:r>
              <a:rPr lang="en-US" dirty="0"/>
              <a:t>Form—”This is my Body,” “This is the chalice of my Blood…”</a:t>
            </a:r>
          </a:p>
          <a:p>
            <a:pPr lvl="1">
              <a:buFont typeface="Arial" panose="020B0604020202020204" pitchFamily="34" charset="0"/>
              <a:buChar char="•"/>
            </a:pPr>
            <a:r>
              <a:rPr lang="en-US" dirty="0"/>
              <a:t>Minister—ordained priest who has the power conferred </a:t>
            </a:r>
            <a:r>
              <a:rPr lang="en-US" dirty="0" smtClean="0"/>
              <a:t>on </a:t>
            </a:r>
            <a:r>
              <a:rPr lang="en-US" dirty="0"/>
              <a:t>the Apostles, and through them to their successors when Jesus said, “Do this in remembrance of Me.”</a:t>
            </a:r>
          </a:p>
          <a:p>
            <a:pPr lvl="0"/>
            <a:r>
              <a:rPr lang="en-US" dirty="0"/>
              <a:t>Read accounts of the Last Supper in the Bible:</a:t>
            </a:r>
          </a:p>
          <a:p>
            <a:pPr marL="0" indent="0">
              <a:buNone/>
            </a:pPr>
            <a:r>
              <a:rPr lang="en-US" dirty="0"/>
              <a:t>	Matthew 26:26-28; Mark 4:22-25; Luke 22:15; John 13:1-20</a:t>
            </a:r>
          </a:p>
          <a:p>
            <a:pPr marL="457200" lvl="1"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1843" y="1924804"/>
            <a:ext cx="2723364" cy="2042523"/>
          </a:xfrm>
          <a:prstGeom prst="rect">
            <a:avLst/>
          </a:prstGeom>
        </p:spPr>
      </p:pic>
    </p:spTree>
    <p:extLst>
      <p:ext uri="{BB962C8B-B14F-4D97-AF65-F5344CB8AC3E}">
        <p14:creationId xmlns:p14="http://schemas.microsoft.com/office/powerpoint/2010/main" val="21003354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Transubstantiation</a:t>
            </a:r>
          </a:p>
        </p:txBody>
      </p:sp>
      <p:sp>
        <p:nvSpPr>
          <p:cNvPr id="3" name="Content Placeholder 2"/>
          <p:cNvSpPr>
            <a:spLocks noGrp="1"/>
          </p:cNvSpPr>
          <p:nvPr>
            <p:ph idx="1"/>
          </p:nvPr>
        </p:nvSpPr>
        <p:spPr>
          <a:xfrm>
            <a:off x="418454" y="2247253"/>
            <a:ext cx="11406753" cy="4511376"/>
          </a:xfrm>
        </p:spPr>
        <p:txBody>
          <a:bodyPr>
            <a:normAutofit fontScale="92500" lnSpcReduction="20000"/>
          </a:bodyPr>
          <a:lstStyle/>
          <a:p>
            <a:pPr lvl="0"/>
            <a:r>
              <a:rPr lang="en-US" dirty="0"/>
              <a:t>The changing of bread and wine into Body and Blood of Christ</a:t>
            </a:r>
          </a:p>
          <a:p>
            <a:pPr lvl="0"/>
            <a:r>
              <a:rPr lang="en-US" dirty="0"/>
              <a:t>Jesus is wholly present in the Eucharistic Hosts, Body, Blood, Soul, and Divinity and in the consecrated wine</a:t>
            </a:r>
          </a:p>
          <a:p>
            <a:r>
              <a:rPr lang="en-US" dirty="0"/>
              <a:t>Jesus gave the power to consecrate the Eucharist to His Apostles at the Last Supper</a:t>
            </a:r>
          </a:p>
          <a:p>
            <a:r>
              <a:rPr lang="en-US" dirty="0"/>
              <a:t>“Trans-”= means change or action</a:t>
            </a:r>
          </a:p>
          <a:p>
            <a:pPr marL="0" indent="0">
              <a:buNone/>
            </a:pPr>
            <a:r>
              <a:rPr lang="en-US" dirty="0"/>
              <a:t>	“-substanti” = means substance, what it is</a:t>
            </a:r>
          </a:p>
          <a:p>
            <a:pPr marL="0" indent="0">
              <a:buNone/>
            </a:pPr>
            <a:r>
              <a:rPr lang="en-US" dirty="0"/>
              <a:t>	“-ation” = means from an action</a:t>
            </a:r>
          </a:p>
          <a:p>
            <a:pPr lvl="2">
              <a:buFont typeface="Wingdings" panose="05000000000000000000" pitchFamily="2" charset="2"/>
              <a:buChar char="Ø"/>
            </a:pPr>
            <a:r>
              <a:rPr lang="en-US" dirty="0"/>
              <a:t>	The action of changing the substance of something</a:t>
            </a:r>
          </a:p>
          <a:p>
            <a:pPr marL="914400" lvl="2" indent="0">
              <a:buNone/>
            </a:pPr>
            <a:endParaRPr lang="en-US" dirty="0"/>
          </a:p>
          <a:p>
            <a:pPr marL="914400" lvl="2"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2969" y="4502941"/>
            <a:ext cx="2111129" cy="2111129"/>
          </a:xfrm>
          <a:prstGeom prst="rect">
            <a:avLst/>
          </a:prstGeom>
        </p:spPr>
      </p:pic>
    </p:spTree>
    <p:extLst>
      <p:ext uri="{BB962C8B-B14F-4D97-AF65-F5344CB8AC3E}">
        <p14:creationId xmlns:p14="http://schemas.microsoft.com/office/powerpoint/2010/main" val="23586102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and Video</a:t>
            </a:r>
          </a:p>
        </p:txBody>
      </p:sp>
      <p:sp>
        <p:nvSpPr>
          <p:cNvPr id="3" name="Content Placeholder 2"/>
          <p:cNvSpPr>
            <a:spLocks noGrp="1"/>
          </p:cNvSpPr>
          <p:nvPr>
            <p:ph sz="half" idx="1"/>
          </p:nvPr>
        </p:nvSpPr>
        <p:spPr>
          <a:xfrm>
            <a:off x="433953" y="2603500"/>
            <a:ext cx="5546159" cy="3416301"/>
          </a:xfrm>
        </p:spPr>
        <p:txBody>
          <a:bodyPr>
            <a:noAutofit/>
          </a:bodyPr>
          <a:lstStyle/>
          <a:p>
            <a:pPr lvl="0"/>
            <a:r>
              <a:rPr lang="en-US" sz="2800" dirty="0"/>
              <a:t>Go to church and visit the tabernacle for a silent prayer</a:t>
            </a:r>
          </a:p>
          <a:p>
            <a:pPr lvl="0"/>
            <a:r>
              <a:rPr lang="en-US" sz="2800" dirty="0"/>
              <a:t>Reminders: </a:t>
            </a:r>
          </a:p>
          <a:p>
            <a:pPr lvl="1">
              <a:buFont typeface="Arial" panose="020B0604020202020204" pitchFamily="34" charset="0"/>
              <a:buChar char="•"/>
            </a:pPr>
            <a:r>
              <a:rPr lang="en-US" sz="2400" dirty="0"/>
              <a:t>Be Silent</a:t>
            </a:r>
          </a:p>
          <a:p>
            <a:pPr lvl="1">
              <a:buFont typeface="Arial" panose="020B0604020202020204" pitchFamily="34" charset="0"/>
              <a:buChar char="•"/>
            </a:pPr>
            <a:r>
              <a:rPr lang="en-US" sz="2400" dirty="0"/>
              <a:t>Genuflect</a:t>
            </a:r>
          </a:p>
          <a:p>
            <a:pPr lvl="1">
              <a:buFont typeface="Arial" panose="020B0604020202020204" pitchFamily="34" charset="0"/>
              <a:buChar char="•"/>
            </a:pPr>
            <a:r>
              <a:rPr lang="en-US" sz="2400" dirty="0"/>
              <a:t>Be aware Jesus is truly present	</a:t>
            </a:r>
          </a:p>
        </p:txBody>
      </p:sp>
      <p:sp>
        <p:nvSpPr>
          <p:cNvPr id="4" name="Content Placeholder 3"/>
          <p:cNvSpPr>
            <a:spLocks noGrp="1"/>
          </p:cNvSpPr>
          <p:nvPr>
            <p:ph sz="half" idx="2"/>
          </p:nvPr>
        </p:nvSpPr>
        <p:spPr/>
        <p:txBody>
          <a:bodyPr vert="horz" lIns="91440" tIns="45720" rIns="91440" bIns="45720" rtlCol="0" anchor="t">
            <a:normAutofit/>
          </a:bodyPr>
          <a:lstStyle/>
          <a:p>
            <a:pPr lvl="0"/>
            <a:r>
              <a:rPr lang="en-US" sz="2800" dirty="0"/>
              <a:t>The Last Supper</a:t>
            </a:r>
          </a:p>
          <a:p>
            <a:pPr marL="0" indent="0">
              <a:buNone/>
            </a:pPr>
            <a:r>
              <a:rPr lang="en-US" sz="2800" dirty="0">
                <a:hlinkClick r:id="rId2"/>
              </a:rPr>
              <a:t>https://</a:t>
            </a:r>
            <a:r>
              <a:rPr lang="en-US" sz="2800" dirty="0" smtClean="0">
                <a:hlinkClick r:id="rId2"/>
              </a:rPr>
              <a:t>safeshare.tv/x/H-PGK4WGmLU</a:t>
            </a:r>
            <a:r>
              <a:rPr lang="en-US" sz="2800" dirty="0" smtClean="0"/>
              <a:t> </a:t>
            </a:r>
            <a:endParaRPr lang="en-US" sz="2800" dirty="0"/>
          </a:p>
        </p:txBody>
      </p:sp>
    </p:spTree>
    <p:extLst>
      <p:ext uri="{BB962C8B-B14F-4D97-AF65-F5344CB8AC3E}">
        <p14:creationId xmlns:p14="http://schemas.microsoft.com/office/powerpoint/2010/main" val="34175532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 calcmode="lin" valueType="num">
                                      <p:cBhvr additive="base">
                                        <p:cTn id="2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3254644" y="2254707"/>
            <a:ext cx="8787539" cy="4425061"/>
          </a:xfrm>
        </p:spPr>
        <p:txBody>
          <a:bodyPr>
            <a:normAutofit fontScale="92500" lnSpcReduction="20000"/>
          </a:bodyPr>
          <a:lstStyle/>
          <a:p>
            <a:r>
              <a:rPr lang="en-US" dirty="0"/>
              <a:t>Pray together:</a:t>
            </a:r>
          </a:p>
          <a:p>
            <a:pPr marL="0" lvl="0" indent="0">
              <a:buNone/>
            </a:pPr>
            <a:r>
              <a:rPr lang="en-US" dirty="0"/>
              <a:t>Most Holy Trinity, Father, Son and Holy Spirit, I adore Thee profoundly. I offer Thee the most precious Body, Blood, </a:t>
            </a:r>
            <a:r>
              <a:rPr lang="en-US" dirty="0">
                <a:solidFill>
                  <a:schemeClr val="tx1"/>
                </a:solidFill>
              </a:rPr>
              <a:t>Soul </a:t>
            </a:r>
            <a:r>
              <a:rPr lang="en-US" dirty="0"/>
              <a:t>and Divinity of Jesus Christ, present in all the tabernacles of the world, in reparation for the outrages, sacrileges and indifferences by which He Himself is offended. And through the infinite merits of His Most Sacred Heart and those of the Immaculate Heart of Mary, I beg of Thee the conversion of all poor sinners. Amen.</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484" y="2955468"/>
            <a:ext cx="2770498" cy="2558093"/>
          </a:xfrm>
          <a:prstGeom prst="rect">
            <a:avLst/>
          </a:prstGeom>
        </p:spPr>
      </p:pic>
    </p:spTree>
    <p:extLst>
      <p:ext uri="{BB962C8B-B14F-4D97-AF65-F5344CB8AC3E}">
        <p14:creationId xmlns:p14="http://schemas.microsoft.com/office/powerpoint/2010/main" val="17631697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18: The Last Supper, Our First Mass Lesson 4</a:t>
            </a:r>
          </a:p>
        </p:txBody>
      </p:sp>
      <p:sp>
        <p:nvSpPr>
          <p:cNvPr id="3" name="Subtitle 2"/>
          <p:cNvSpPr>
            <a:spLocks noGrp="1"/>
          </p:cNvSpPr>
          <p:nvPr>
            <p:ph type="subTitle" idx="1"/>
          </p:nvPr>
        </p:nvSpPr>
        <p:spPr>
          <a:xfrm>
            <a:off x="1154955" y="4777380"/>
            <a:ext cx="10158808" cy="861420"/>
          </a:xfrm>
        </p:spPr>
        <p:txBody>
          <a:bodyPr>
            <a:noAutofit/>
          </a:bodyPr>
          <a:lstStyle/>
          <a:p>
            <a:r>
              <a:rPr lang="en-US" sz="2200" dirty="0"/>
              <a:t>“This is my body which is for you. Do this in remembrance of me.”</a:t>
            </a:r>
          </a:p>
          <a:p>
            <a:r>
              <a:rPr lang="en-US" sz="2200" dirty="0"/>
              <a:t>	--1 Corinthians 11:24</a:t>
            </a:r>
          </a:p>
        </p:txBody>
      </p:sp>
    </p:spTree>
    <p:extLst>
      <p:ext uri="{BB962C8B-B14F-4D97-AF65-F5344CB8AC3E}">
        <p14:creationId xmlns:p14="http://schemas.microsoft.com/office/powerpoint/2010/main" val="2590872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Holy Communion</a:t>
            </a:r>
          </a:p>
        </p:txBody>
      </p:sp>
      <p:sp>
        <p:nvSpPr>
          <p:cNvPr id="3" name="Content Placeholder 2"/>
          <p:cNvSpPr>
            <a:spLocks noGrp="1"/>
          </p:cNvSpPr>
          <p:nvPr>
            <p:ph idx="1"/>
          </p:nvPr>
        </p:nvSpPr>
        <p:spPr/>
        <p:txBody>
          <a:bodyPr>
            <a:normAutofit/>
          </a:bodyPr>
          <a:lstStyle/>
          <a:p>
            <a:r>
              <a:rPr lang="en-US" dirty="0"/>
              <a:t>Jesus gives Himself to </a:t>
            </a:r>
            <a:r>
              <a:rPr lang="en-US" dirty="0" smtClean="0"/>
              <a:t>US </a:t>
            </a:r>
            <a:r>
              <a:rPr lang="en-US" dirty="0"/>
              <a:t>in Holy Communion</a:t>
            </a:r>
          </a:p>
          <a:p>
            <a:pPr lvl="0"/>
            <a:r>
              <a:rPr lang="en-US" dirty="0"/>
              <a:t>This gift is made possible through the celebration of Mass</a:t>
            </a:r>
          </a:p>
          <a:p>
            <a:pPr lvl="0"/>
            <a:r>
              <a:rPr lang="en-US" dirty="0"/>
              <a:t>Consecration of the Eucharist is done by the priest</a:t>
            </a:r>
          </a:p>
          <a:p>
            <a:r>
              <a:rPr lang="en-US" dirty="0"/>
              <a:t>The priest says the same words Jesus said over the bread and wine</a:t>
            </a:r>
          </a:p>
          <a:p>
            <a:r>
              <a:rPr lang="en-US" dirty="0"/>
              <a:t>Whenever we receive the Eucharist Jesus comes into our hearts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0547" y="595055"/>
            <a:ext cx="2171154" cy="2171154"/>
          </a:xfrm>
          <a:prstGeom prst="rect">
            <a:avLst/>
          </a:prstGeom>
        </p:spPr>
      </p:pic>
    </p:spTree>
    <p:extLst>
      <p:ext uri="{BB962C8B-B14F-4D97-AF65-F5344CB8AC3E}">
        <p14:creationId xmlns:p14="http://schemas.microsoft.com/office/powerpoint/2010/main" val="35326585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Holy Communion</a:t>
            </a:r>
          </a:p>
        </p:txBody>
      </p:sp>
      <p:sp>
        <p:nvSpPr>
          <p:cNvPr id="3" name="Content Placeholder 2"/>
          <p:cNvSpPr>
            <a:spLocks noGrp="1"/>
          </p:cNvSpPr>
          <p:nvPr>
            <p:ph idx="1"/>
          </p:nvPr>
        </p:nvSpPr>
        <p:spPr>
          <a:xfrm>
            <a:off x="232475" y="2247254"/>
            <a:ext cx="11685721" cy="4610746"/>
          </a:xfrm>
        </p:spPr>
        <p:txBody>
          <a:bodyPr>
            <a:noAutofit/>
          </a:bodyPr>
          <a:lstStyle/>
          <a:p>
            <a:pPr>
              <a:spcBef>
                <a:spcPts val="0"/>
              </a:spcBef>
            </a:pPr>
            <a:r>
              <a:rPr lang="en-US" sz="2400" dirty="0"/>
              <a:t>Every time we receive Holy Communion certain things </a:t>
            </a:r>
            <a:r>
              <a:rPr lang="en-US" sz="2400" dirty="0" smtClean="0"/>
              <a:t>happen:</a:t>
            </a:r>
            <a:endParaRPr lang="en-US" sz="2400" dirty="0"/>
          </a:p>
          <a:p>
            <a:pPr lvl="1">
              <a:spcBef>
                <a:spcPts val="0"/>
              </a:spcBef>
              <a:buFont typeface="Arial" panose="020B0604020202020204" pitchFamily="34" charset="0"/>
              <a:buChar char="•"/>
            </a:pPr>
            <a:r>
              <a:rPr lang="en-US" sz="2000" dirty="0"/>
              <a:t>We are cleansed and separated from venial sin</a:t>
            </a:r>
          </a:p>
          <a:p>
            <a:pPr lvl="1">
              <a:spcBef>
                <a:spcPts val="0"/>
              </a:spcBef>
              <a:buFont typeface="Arial" panose="020B0604020202020204" pitchFamily="34" charset="0"/>
              <a:buChar char="•"/>
            </a:pPr>
            <a:r>
              <a:rPr lang="en-US" sz="2000" dirty="0"/>
              <a:t>We become more loving and committed to serving the poor</a:t>
            </a:r>
          </a:p>
          <a:p>
            <a:pPr lvl="1">
              <a:spcBef>
                <a:spcPts val="0"/>
              </a:spcBef>
              <a:buFont typeface="Arial" panose="020B0604020202020204" pitchFamily="34" charset="0"/>
              <a:buChar char="•"/>
            </a:pPr>
            <a:r>
              <a:rPr lang="en-US" sz="2000" dirty="0"/>
              <a:t>We are in union with Jesus in the Blessed Sacrament </a:t>
            </a:r>
          </a:p>
          <a:p>
            <a:pPr lvl="1">
              <a:spcBef>
                <a:spcPts val="0"/>
              </a:spcBef>
              <a:buFont typeface="Arial" panose="020B0604020202020204" pitchFamily="34" charset="0"/>
              <a:buChar char="•"/>
            </a:pPr>
            <a:r>
              <a:rPr lang="en-US" sz="2000" dirty="0"/>
              <a:t>We are united with the whole Church</a:t>
            </a:r>
          </a:p>
          <a:p>
            <a:pPr lvl="1">
              <a:spcBef>
                <a:spcPts val="0"/>
              </a:spcBef>
              <a:buFont typeface="Arial" panose="020B0604020202020204" pitchFamily="34" charset="0"/>
              <a:buChar char="•"/>
            </a:pPr>
            <a:r>
              <a:rPr lang="en-US" sz="2000" dirty="0"/>
              <a:t>We have a foretaste of Heaven</a:t>
            </a:r>
          </a:p>
          <a:p>
            <a:pPr lvl="1">
              <a:spcBef>
                <a:spcPts val="0"/>
              </a:spcBef>
              <a:buFont typeface="Arial" panose="020B0604020202020204" pitchFamily="34" charset="0"/>
              <a:buChar char="•"/>
            </a:pPr>
            <a:r>
              <a:rPr lang="en-US" sz="2000" dirty="0"/>
              <a:t>We grow in Christian life and receive an increase in the life of grace and God’s life within us</a:t>
            </a:r>
          </a:p>
          <a:p>
            <a:pPr lvl="1">
              <a:spcBef>
                <a:spcPts val="0"/>
              </a:spcBef>
              <a:buFont typeface="Arial" panose="020B0604020202020204" pitchFamily="34" charset="0"/>
              <a:buChar char="•"/>
            </a:pPr>
            <a:r>
              <a:rPr lang="en-US" sz="2000" dirty="0"/>
              <a:t>We have a source of </a:t>
            </a:r>
            <a:r>
              <a:rPr lang="en-US" sz="2000" dirty="0" smtClean="0"/>
              <a:t>conversion to </a:t>
            </a:r>
            <a:r>
              <a:rPr lang="en-US" sz="2000" dirty="0"/>
              <a:t>God and penance</a:t>
            </a:r>
          </a:p>
          <a:p>
            <a:pPr lvl="1">
              <a:spcBef>
                <a:spcPts val="0"/>
              </a:spcBef>
              <a:buFont typeface="Arial" panose="020B0604020202020204" pitchFamily="34" charset="0"/>
              <a:buChar char="•"/>
            </a:pPr>
            <a:r>
              <a:rPr lang="en-US" sz="2000" dirty="0"/>
              <a:t>Our souls are fed with spiritual food </a:t>
            </a:r>
          </a:p>
          <a:p>
            <a:pPr lvl="1">
              <a:spcBef>
                <a:spcPts val="0"/>
              </a:spcBef>
              <a:buFont typeface="Arial" panose="020B0604020202020204" pitchFamily="34" charset="0"/>
              <a:buChar char="•"/>
            </a:pPr>
            <a:r>
              <a:rPr lang="en-US" sz="2000" dirty="0"/>
              <a:t>We become more like Jesus</a:t>
            </a:r>
          </a:p>
          <a:p>
            <a:pPr lvl="1">
              <a:spcBef>
                <a:spcPts val="0"/>
              </a:spcBef>
              <a:buFont typeface="Arial" panose="020B0604020202020204" pitchFamily="34" charset="0"/>
              <a:buChar char="•"/>
            </a:pPr>
            <a:r>
              <a:rPr lang="en-US" sz="2000" dirty="0"/>
              <a:t>We are united with Christ and participate in His sacrifice</a:t>
            </a:r>
          </a:p>
          <a:p>
            <a:pPr lvl="1">
              <a:spcBef>
                <a:spcPts val="0"/>
              </a:spcBef>
              <a:buFont typeface="Arial" panose="020B0604020202020204" pitchFamily="34" charset="0"/>
              <a:buChar char="•"/>
            </a:pPr>
            <a:r>
              <a:rPr lang="en-US" sz="2000" dirty="0"/>
              <a:t>We are united in heavenly Liturgy with the angels and saints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3596" y="4817114"/>
            <a:ext cx="3283983" cy="1707671"/>
          </a:xfrm>
          <a:prstGeom prst="rect">
            <a:avLst/>
          </a:prstGeom>
        </p:spPr>
      </p:pic>
    </p:spTree>
    <p:extLst>
      <p:ext uri="{BB962C8B-B14F-4D97-AF65-F5344CB8AC3E}">
        <p14:creationId xmlns:p14="http://schemas.microsoft.com/office/powerpoint/2010/main" val="190690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Catholics show reverence at Mass </a:t>
            </a:r>
          </a:p>
        </p:txBody>
      </p:sp>
      <p:sp>
        <p:nvSpPr>
          <p:cNvPr id="3" name="Content Placeholder 2"/>
          <p:cNvSpPr>
            <a:spLocks noGrp="1"/>
          </p:cNvSpPr>
          <p:nvPr>
            <p:ph idx="1"/>
          </p:nvPr>
        </p:nvSpPr>
        <p:spPr/>
        <p:txBody>
          <a:bodyPr>
            <a:normAutofit/>
          </a:bodyPr>
          <a:lstStyle/>
          <a:p>
            <a:pPr lvl="0"/>
            <a:r>
              <a:rPr lang="en-US" sz="2800" dirty="0"/>
              <a:t>Quiet atmosphere</a:t>
            </a:r>
          </a:p>
          <a:p>
            <a:pPr lvl="0"/>
            <a:r>
              <a:rPr lang="en-US" sz="2800" dirty="0"/>
              <a:t>Sitting standing, and kneeling in a proper manner</a:t>
            </a:r>
          </a:p>
          <a:p>
            <a:pPr lvl="0"/>
            <a:r>
              <a:rPr lang="en-US" sz="2800" dirty="0"/>
              <a:t>Genuflecting on the right knee toward the tabernacle when entering or leaving church</a:t>
            </a:r>
          </a:p>
          <a:p>
            <a:pPr lvl="0"/>
            <a:r>
              <a:rPr lang="en-US" sz="2800" dirty="0"/>
              <a:t>Blessing ourselves with holy water with the right hand</a:t>
            </a:r>
          </a:p>
          <a:p>
            <a:pPr marL="0" indent="0">
              <a:buNone/>
            </a:pP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9044" y="4742482"/>
            <a:ext cx="3173276" cy="2115518"/>
          </a:xfrm>
          <a:prstGeom prst="rect">
            <a:avLst/>
          </a:prstGeom>
        </p:spPr>
      </p:pic>
    </p:spTree>
    <p:extLst>
      <p:ext uri="{BB962C8B-B14F-4D97-AF65-F5344CB8AC3E}">
        <p14:creationId xmlns:p14="http://schemas.microsoft.com/office/powerpoint/2010/main" val="38282039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r>
              <a:rPr lang="en-US" dirty="0"/>
              <a:t>to know</a:t>
            </a:r>
          </a:p>
        </p:txBody>
      </p:sp>
      <p:sp>
        <p:nvSpPr>
          <p:cNvPr id="3" name="Content Placeholder 2"/>
          <p:cNvSpPr>
            <a:spLocks noGrp="1"/>
          </p:cNvSpPr>
          <p:nvPr>
            <p:ph idx="1"/>
          </p:nvPr>
        </p:nvSpPr>
        <p:spPr>
          <a:xfrm>
            <a:off x="707010" y="2358403"/>
            <a:ext cx="10605155" cy="4014116"/>
          </a:xfrm>
        </p:spPr>
        <p:txBody>
          <a:bodyPr>
            <a:normAutofit fontScale="70000" lnSpcReduction="20000"/>
          </a:bodyPr>
          <a:lstStyle/>
          <a:p>
            <a:r>
              <a:rPr lang="en-US" dirty="0"/>
              <a:t>Q. 82 	When was the first Mass celebrated?</a:t>
            </a:r>
          </a:p>
          <a:p>
            <a:pPr marL="0" indent="0">
              <a:buNone/>
            </a:pPr>
            <a:r>
              <a:rPr lang="en-US" dirty="0"/>
              <a:t>	Jesus celebrated the first Mass with his Apostles on Holy Thursday, the night before he 	died. (CCC 1340)</a:t>
            </a:r>
          </a:p>
          <a:p>
            <a:r>
              <a:rPr lang="en-US" dirty="0"/>
              <a:t>Q. 83	What is the Sacrament of the Holy Eucharist?</a:t>
            </a:r>
          </a:p>
          <a:p>
            <a:pPr marL="0" indent="0">
              <a:buNone/>
            </a:pPr>
            <a:r>
              <a:rPr lang="en-US" dirty="0"/>
              <a:t>	The Holy Eucharist is the Sacrament in which Jesus us present under the appearance of 	bread and wine. (CCC 1337, 1374)</a:t>
            </a:r>
          </a:p>
          <a:p>
            <a:r>
              <a:rPr lang="en-US" dirty="0"/>
              <a:t>Q. 84 	What does the priest say over the bread and wine?</a:t>
            </a:r>
          </a:p>
          <a:p>
            <a:pPr marL="0" indent="0">
              <a:buNone/>
            </a:pPr>
            <a:r>
              <a:rPr lang="en-US" dirty="0"/>
              <a:t>	The priest says the same words Jesus said at the Last Supper.  Over the bread he says, 	“This is </a:t>
            </a:r>
            <a:r>
              <a:rPr lang="en-US" dirty="0" smtClean="0"/>
              <a:t>my </a:t>
            </a:r>
            <a:r>
              <a:rPr lang="en-US" dirty="0"/>
              <a:t>Body, which will be given up for you.” Over the wine he says, “This is the chalice 	is my Blood, the Blood of the new and eternal covenant, which will be poured out for 	you and for many for the forgiveness of sins.” (CCC 1333, 1339, 1375)</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511231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r>
              <a:rPr lang="en-US" dirty="0"/>
              <a:t>to know</a:t>
            </a:r>
          </a:p>
        </p:txBody>
      </p:sp>
      <p:sp>
        <p:nvSpPr>
          <p:cNvPr id="3" name="Content Placeholder 2"/>
          <p:cNvSpPr>
            <a:spLocks noGrp="1"/>
          </p:cNvSpPr>
          <p:nvPr>
            <p:ph idx="1"/>
          </p:nvPr>
        </p:nvSpPr>
        <p:spPr>
          <a:xfrm>
            <a:off x="707010" y="2358403"/>
            <a:ext cx="10784264" cy="4014116"/>
          </a:xfrm>
        </p:spPr>
        <p:txBody>
          <a:bodyPr>
            <a:normAutofit fontScale="77500" lnSpcReduction="20000"/>
          </a:bodyPr>
          <a:lstStyle/>
          <a:p>
            <a:r>
              <a:rPr lang="en-US" dirty="0"/>
              <a:t>Q. 85 	What happens to the bread and wine when the priest says the words of Jesus?</a:t>
            </a:r>
          </a:p>
          <a:p>
            <a:pPr marL="0" indent="0">
              <a:buNone/>
            </a:pPr>
            <a:r>
              <a:rPr lang="en-US" dirty="0"/>
              <a:t>	When the priest says the words of Jesus over the bread and wine, by the power of the Holy 	Spirit, the bread and wine change entirely into the Body, Blood, Soul, and Divinity of Jesus.  	The appearance of bread and wine remain, but Jesus is truly present. (CCC 1374-75)</a:t>
            </a:r>
          </a:p>
          <a:p>
            <a:r>
              <a:rPr lang="en-US" dirty="0"/>
              <a:t>Q. 86	What is Holy Communion?</a:t>
            </a:r>
          </a:p>
          <a:p>
            <a:pPr marL="0" indent="0">
              <a:buNone/>
            </a:pPr>
            <a:r>
              <a:rPr lang="en-US" dirty="0"/>
              <a:t>	Holy Communion is the way we unite ourselves to Jesus by receiving Him into ourselves. He 	comes into us and gives us His life and grace. By Holy Communion, Jesus makes us sharers 	in His Body and Blood to form one single Body in Christ. (CCC 1331)</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331654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Holy Communion</a:t>
            </a:r>
          </a:p>
        </p:txBody>
      </p:sp>
      <p:sp>
        <p:nvSpPr>
          <p:cNvPr id="3" name="Content Placeholder 2"/>
          <p:cNvSpPr>
            <a:spLocks noGrp="1"/>
          </p:cNvSpPr>
          <p:nvPr>
            <p:ph sz="half" idx="1"/>
          </p:nvPr>
        </p:nvSpPr>
        <p:spPr/>
        <p:txBody>
          <a:bodyPr/>
          <a:lstStyle/>
          <a:p>
            <a:pPr lvl="0"/>
            <a:r>
              <a:rPr lang="en-US" dirty="0"/>
              <a:t>Review the proper way to receive Holy Communion </a:t>
            </a:r>
            <a:r>
              <a:rPr lang="en-US" dirty="0" smtClean="0"/>
              <a:t>on the tongue and </a:t>
            </a:r>
            <a:r>
              <a:rPr lang="en-US" dirty="0"/>
              <a:t>by hand.</a:t>
            </a:r>
          </a:p>
          <a:p>
            <a:pPr lvl="1">
              <a:buFont typeface="Arial" panose="020B0604020202020204" pitchFamily="34" charset="0"/>
              <a:buChar char="•"/>
            </a:pPr>
            <a:r>
              <a:rPr lang="en-US" dirty="0"/>
              <a:t>Bow, genuflect, or make the </a:t>
            </a:r>
            <a:r>
              <a:rPr lang="en-US" dirty="0" smtClean="0"/>
              <a:t>Sign of </a:t>
            </a:r>
            <a:r>
              <a:rPr lang="en-US" dirty="0"/>
              <a:t>the </a:t>
            </a:r>
            <a:r>
              <a:rPr lang="en-US" dirty="0" smtClean="0"/>
              <a:t>Cross </a:t>
            </a:r>
            <a:r>
              <a:rPr lang="en-US" dirty="0"/>
              <a:t>before </a:t>
            </a:r>
            <a:r>
              <a:rPr lang="en-US" dirty="0" smtClean="0"/>
              <a:t>receiving</a:t>
            </a:r>
          </a:p>
          <a:p>
            <a:pPr lvl="1">
              <a:buFont typeface="Arial" panose="020B0604020202020204" pitchFamily="34" charset="0"/>
              <a:buChar char="•"/>
            </a:pPr>
            <a:r>
              <a:rPr lang="en-US" dirty="0"/>
              <a:t>Say, “Amen.” after receiving</a:t>
            </a:r>
          </a:p>
          <a:p>
            <a:pPr lvl="1">
              <a:buFont typeface="Arial" panose="020B0604020202020204" pitchFamily="34" charset="0"/>
              <a:buChar char="•"/>
            </a:pPr>
            <a:r>
              <a:rPr lang="en-US" dirty="0" smtClean="0"/>
              <a:t>Open your mouth and stick out tongue or make a throne with your hands (one underneath the other)</a:t>
            </a:r>
            <a:endParaRPr lang="en-US" dirty="0"/>
          </a:p>
        </p:txBody>
      </p:sp>
      <p:sp>
        <p:nvSpPr>
          <p:cNvPr id="4" name="Content Placeholder 3"/>
          <p:cNvSpPr>
            <a:spLocks noGrp="1"/>
          </p:cNvSpPr>
          <p:nvPr>
            <p:ph sz="half" idx="2"/>
          </p:nvPr>
        </p:nvSpPr>
        <p:spPr/>
        <p:txBody>
          <a:bodyPr vert="horz" lIns="91440" tIns="45720" rIns="91440" bIns="45720" rtlCol="0" anchor="t">
            <a:normAutofit/>
          </a:bodyPr>
          <a:lstStyle/>
          <a:p>
            <a:pPr lvl="0"/>
            <a:r>
              <a:rPr lang="en-US" dirty="0"/>
              <a:t>Remembrance - Communion Song</a:t>
            </a:r>
          </a:p>
          <a:p>
            <a:pPr marL="0" indent="0">
              <a:buNone/>
            </a:pPr>
            <a:r>
              <a:rPr lang="en-US" dirty="0">
                <a:hlinkClick r:id="rId2"/>
              </a:rPr>
              <a:t>https://</a:t>
            </a:r>
            <a:r>
              <a:rPr lang="en-US" dirty="0" smtClean="0">
                <a:hlinkClick r:id="rId2"/>
              </a:rPr>
              <a:t>safeshare.tv/x/ss5898df85139a6</a:t>
            </a:r>
            <a:r>
              <a:rPr lang="en-US" dirty="0" smtClean="0"/>
              <a:t>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107" y="4240366"/>
            <a:ext cx="3213068" cy="2337784"/>
          </a:xfrm>
          <a:prstGeom prst="rect">
            <a:avLst/>
          </a:prstGeom>
        </p:spPr>
      </p:pic>
    </p:spTree>
    <p:extLst>
      <p:ext uri="{BB962C8B-B14F-4D97-AF65-F5344CB8AC3E}">
        <p14:creationId xmlns:p14="http://schemas.microsoft.com/office/powerpoint/2010/main" val="9346985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p:txBody>
          <a:bodyPr>
            <a:normAutofit/>
          </a:bodyPr>
          <a:lstStyle/>
          <a:p>
            <a:pPr lvl="0"/>
            <a:r>
              <a:rPr lang="en-US" dirty="0"/>
              <a:t>Pray </a:t>
            </a:r>
            <a:r>
              <a:rPr lang="en-US" dirty="0" smtClean="0"/>
              <a:t>a Spiritual Communion together:</a:t>
            </a:r>
          </a:p>
          <a:p>
            <a:pPr marL="0" lvl="0" indent="0">
              <a:buNone/>
            </a:pPr>
            <a:endParaRPr lang="en-US" dirty="0"/>
          </a:p>
          <a:p>
            <a:pPr marL="0" indent="0">
              <a:buNone/>
            </a:pPr>
            <a:r>
              <a:rPr lang="en-US" dirty="0"/>
              <a:t>Jesus, I believe You are truly here in the Most Blessed Sacrament.  But since I cannot now receive You sacramentally, I welcome You spiritually into my soul.  I unite myself to You now as I do when I actually receive You.  Never let me be separated from You.  Amen.</a:t>
            </a:r>
          </a:p>
          <a:p>
            <a:pPr marL="0" lvl="0" indent="0">
              <a:buNone/>
            </a:pPr>
            <a:endParaRPr lang="en-US" dirty="0"/>
          </a:p>
          <a:p>
            <a:pPr marL="0" indent="0">
              <a:buNone/>
            </a:pPr>
            <a:endParaRPr lang="en-US" dirty="0"/>
          </a:p>
        </p:txBody>
      </p:sp>
      <p:sp>
        <p:nvSpPr>
          <p:cNvPr id="5" name="TextBox 4"/>
          <p:cNvSpPr txBox="1"/>
          <p:nvPr/>
        </p:nvSpPr>
        <p:spPr>
          <a:xfrm>
            <a:off x="8493071" y="6152826"/>
            <a:ext cx="3378631" cy="369332"/>
          </a:xfrm>
          <a:prstGeom prst="rect">
            <a:avLst/>
          </a:prstGeom>
          <a:noFill/>
        </p:spPr>
        <p:txBody>
          <a:bodyPr wrap="square" rtlCol="0">
            <a:spAutoFit/>
          </a:bodyPr>
          <a:lstStyle/>
          <a:p>
            <a:r>
              <a:rPr lang="en-US" dirty="0" smtClean="0"/>
              <a:t>Spiritual Communion song</a:t>
            </a:r>
            <a:endParaRPr lang="en-US" dirty="0"/>
          </a:p>
        </p:txBody>
      </p:sp>
      <p:pic>
        <p:nvPicPr>
          <p:cNvPr id="7" name="Spiritual Communion so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83471" y="6032692"/>
            <a:ext cx="609600" cy="609600"/>
          </a:xfrm>
          <a:prstGeom prst="rect">
            <a:avLst/>
          </a:prstGeom>
        </p:spPr>
      </p:pic>
    </p:spTree>
    <p:extLst>
      <p:ext uri="{BB962C8B-B14F-4D97-AF65-F5344CB8AC3E}">
        <p14:creationId xmlns:p14="http://schemas.microsoft.com/office/powerpoint/2010/main" val="13878357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7629" fill="hold"/>
                                        <p:tgtEl>
                                          <p:spTgt spid="7"/>
                                        </p:tgtEl>
                                      </p:cBhvr>
                                    </p:cmd>
                                  </p:childTnLst>
                                </p:cTn>
                              </p:par>
                            </p:childTnLst>
                          </p:cTn>
                        </p:par>
                      </p:childTnLst>
                    </p:cTn>
                  </p:par>
                </p:childTnLst>
              </p:cTn>
              <p:nextCondLst>
                <p:cond evt="onClick" delay="0">
                  <p:tgtEl>
                    <p:spTgt spid="7"/>
                  </p:tgtEl>
                </p:cond>
              </p:nextCondLst>
            </p:seq>
            <p:audio>
              <p:cMediaNode vol="80000">
                <p:cTn id="20" fill="hold" display="0">
                  <p:stCondLst>
                    <p:cond delay="indefinite"/>
                  </p:stCondLst>
                  <p:endCondLst>
                    <p:cond evt="onStopAudio" delay="0">
                      <p:tgtEl>
                        <p:sldTgt/>
                      </p:tgtEl>
                    </p:cond>
                  </p:endCondLst>
                </p:cTn>
                <p:tgtEl>
                  <p:spTgt spid="7"/>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500</TotalTime>
  <Words>1342</Words>
  <Application>Microsoft Office PowerPoint</Application>
  <PresentationFormat>Widescreen</PresentationFormat>
  <Paragraphs>209</Paragraphs>
  <Slides>30</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Century Gothic</vt:lpstr>
      <vt:lpstr>Wingdings</vt:lpstr>
      <vt:lpstr>Wingdings 3</vt:lpstr>
      <vt:lpstr>Ion Boardroom</vt:lpstr>
      <vt:lpstr>Chapter 18: The Last Supper, Our First Mass Lesson 1</vt:lpstr>
      <vt:lpstr>The Passover</vt:lpstr>
      <vt:lpstr>The Passover</vt:lpstr>
      <vt:lpstr>Questions about the Passover</vt:lpstr>
      <vt:lpstr>Liturgical Celebrations of Holy Week</vt:lpstr>
      <vt:lpstr>The Last Supper</vt:lpstr>
      <vt:lpstr>Closing</vt:lpstr>
      <vt:lpstr>Chapter 18: The Last Supper, Our First Mass Lesson 2</vt:lpstr>
      <vt:lpstr>Jesus taught the Apostles</vt:lpstr>
      <vt:lpstr>The Apostles</vt:lpstr>
      <vt:lpstr>The Apostles</vt:lpstr>
      <vt:lpstr>The Apostles</vt:lpstr>
      <vt:lpstr>The Apostles</vt:lpstr>
      <vt:lpstr>The Apostles</vt:lpstr>
      <vt:lpstr>The Apostles</vt:lpstr>
      <vt:lpstr>The Apostles</vt:lpstr>
      <vt:lpstr>Closing</vt:lpstr>
      <vt:lpstr>Chapter 18: The Last Supper, Our First Mass Lesson 3</vt:lpstr>
      <vt:lpstr>Institution of the Eucharist</vt:lpstr>
      <vt:lpstr>Transubstantiation</vt:lpstr>
      <vt:lpstr>Activity and Video</vt:lpstr>
      <vt:lpstr>Closing</vt:lpstr>
      <vt:lpstr>Chapter 18: The Last Supper, Our First Mass Lesson 4</vt:lpstr>
      <vt:lpstr>Holy Communion</vt:lpstr>
      <vt:lpstr>Holy Communion</vt:lpstr>
      <vt:lpstr>Catholics show reverence at Mass </vt:lpstr>
      <vt:lpstr>Questions to know</vt:lpstr>
      <vt:lpstr>Questions to know</vt:lpstr>
      <vt:lpstr>Holy Communion</vt:lpstr>
      <vt:lpstr>Closing</vt:lpstr>
    </vt:vector>
  </TitlesOfParts>
  <Company>Catholic Diocese of Lincoln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18: The Last Supper, Our First Mass Lesson 1</dc:title>
  <dc:creator>Swim, Sarah</dc:creator>
  <cp:lastModifiedBy>Lincoln Religious Education</cp:lastModifiedBy>
  <cp:revision>70</cp:revision>
  <dcterms:created xsi:type="dcterms:W3CDTF">2016-06-21T16:54:26Z</dcterms:created>
  <dcterms:modified xsi:type="dcterms:W3CDTF">2017-02-06T21:53:57Z</dcterms:modified>
</cp:coreProperties>
</file>