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86" r:id="rId1"/>
  </p:sldMasterIdLst>
  <p:sldIdLst>
    <p:sldId id="256" r:id="rId2"/>
    <p:sldId id="270" r:id="rId3"/>
    <p:sldId id="271" r:id="rId4"/>
    <p:sldId id="265" r:id="rId5"/>
    <p:sldId id="261" r:id="rId6"/>
    <p:sldId id="257" r:id="rId7"/>
    <p:sldId id="272" r:id="rId8"/>
    <p:sldId id="273" r:id="rId9"/>
    <p:sldId id="266" r:id="rId10"/>
    <p:sldId id="264" r:id="rId11"/>
    <p:sldId id="258" r:id="rId12"/>
    <p:sldId id="274" r:id="rId13"/>
    <p:sldId id="275" r:id="rId14"/>
    <p:sldId id="267" r:id="rId15"/>
    <p:sldId id="262" r:id="rId16"/>
    <p:sldId id="259" r:id="rId17"/>
    <p:sldId id="276" r:id="rId18"/>
    <p:sldId id="277" r:id="rId19"/>
    <p:sldId id="269" r:id="rId20"/>
    <p:sldId id="268" r:id="rId21"/>
    <p:sldId id="26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89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0" d="100"/>
          <a:sy n="40" d="100"/>
        </p:scale>
        <p:origin x="48"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8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a:xfrm>
            <a:off x="7964424" y="6272784"/>
            <a:ext cx="3273552" cy="365125"/>
          </a:xfrm>
          <a:prstGeom prst="rect">
            <a:avLst/>
          </a:prstGeom>
        </p:spPr>
        <p:txBody>
          <a:bodyPr/>
          <a:lstStyle/>
          <a:p>
            <a:fld id="{83448B07-2C06-4CF2-8E91-F7385E71E2CB}" type="datetimeFigureOut">
              <a:rPr lang="en-US" smtClean="0"/>
              <a:t>2/8/2017</a:t>
            </a:fld>
            <a:endParaRPr lang="en-US" dirty="0"/>
          </a:p>
        </p:txBody>
      </p:sp>
      <p:sp>
        <p:nvSpPr>
          <p:cNvPr id="5" name="Footer Placeholder 4"/>
          <p:cNvSpPr>
            <a:spLocks noGrp="1"/>
          </p:cNvSpPr>
          <p:nvPr>
            <p:ph type="ftr" sz="quarter" idx="11"/>
          </p:nvPr>
        </p:nvSpPr>
        <p:spPr>
          <a:xfrm>
            <a:off x="1088136" y="6272784"/>
            <a:ext cx="6327648"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7218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964424" y="6272784"/>
            <a:ext cx="3273552" cy="365125"/>
          </a:xfrm>
          <a:prstGeom prst="rect">
            <a:avLst/>
          </a:prstGeom>
        </p:spPr>
        <p:txBody>
          <a:bodyPr/>
          <a:lstStyle/>
          <a:p>
            <a:fld id="{181069D4-B020-4602-B87C-B094679675DF}" type="datetimeFigureOut">
              <a:rPr lang="en-US" smtClean="0"/>
              <a:t>2/8/2017</a:t>
            </a:fld>
            <a:endParaRPr lang="en-US" dirty="0"/>
          </a:p>
        </p:txBody>
      </p:sp>
      <p:sp>
        <p:nvSpPr>
          <p:cNvPr id="5" name="Footer Placeholder 4"/>
          <p:cNvSpPr>
            <a:spLocks noGrp="1"/>
          </p:cNvSpPr>
          <p:nvPr>
            <p:ph type="ftr" sz="quarter" idx="11"/>
          </p:nvPr>
        </p:nvSpPr>
        <p:spPr>
          <a:xfrm>
            <a:off x="1088136" y="6272784"/>
            <a:ext cx="6327648"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2715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964424" y="6272784"/>
            <a:ext cx="3273552" cy="365125"/>
          </a:xfrm>
          <a:prstGeom prst="rect">
            <a:avLst/>
          </a:prstGeom>
        </p:spPr>
        <p:txBody>
          <a:bodyPr/>
          <a:lstStyle/>
          <a:p>
            <a:fld id="{936C11EA-3D59-4DFE-9385-0A032B3191AF}" type="datetimeFigureOut">
              <a:rPr lang="en-US" smtClean="0"/>
              <a:t>2/8/2017</a:t>
            </a:fld>
            <a:endParaRPr lang="en-US" dirty="0"/>
          </a:p>
        </p:txBody>
      </p:sp>
      <p:sp>
        <p:nvSpPr>
          <p:cNvPr id="5" name="Footer Placeholder 4"/>
          <p:cNvSpPr>
            <a:spLocks noGrp="1"/>
          </p:cNvSpPr>
          <p:nvPr>
            <p:ph type="ftr" sz="quarter" idx="11"/>
          </p:nvPr>
        </p:nvSpPr>
        <p:spPr>
          <a:xfrm>
            <a:off x="1088136" y="6272784"/>
            <a:ext cx="6327648"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2343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964424" y="6272784"/>
            <a:ext cx="3273552" cy="365125"/>
          </a:xfrm>
          <a:prstGeom prst="rect">
            <a:avLst/>
          </a:prstGeom>
        </p:spPr>
        <p:txBody>
          <a:bodyPr/>
          <a:lstStyle/>
          <a:p>
            <a:fld id="{804936D4-0671-4B70-A95D-BFBC9A35DA5B}" type="datetimeFigureOut">
              <a:rPr lang="en-US" smtClean="0"/>
              <a:t>2/8/2017</a:t>
            </a:fld>
            <a:endParaRPr lang="en-US" dirty="0"/>
          </a:p>
        </p:txBody>
      </p:sp>
      <p:sp>
        <p:nvSpPr>
          <p:cNvPr id="5" name="Footer Placeholder 4"/>
          <p:cNvSpPr>
            <a:spLocks noGrp="1"/>
          </p:cNvSpPr>
          <p:nvPr>
            <p:ph type="ftr" sz="quarter" idx="11"/>
          </p:nvPr>
        </p:nvSpPr>
        <p:spPr>
          <a:xfrm>
            <a:off x="1088136" y="6272784"/>
            <a:ext cx="6327648"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77327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a:prstGeom prst="rect">
            <a:avLst/>
          </a:prstGeom>
        </p:spPr>
        <p:txBody>
          <a:bodyPr/>
          <a:lstStyle/>
          <a:p>
            <a:fld id="{DDD67DAC-232D-4042-B5C0-E64770A42A28}" type="datetimeFigureOut">
              <a:rPr lang="en-US" smtClean="0"/>
              <a:t>2/8/2017</a:t>
            </a:fld>
            <a:endParaRPr lang="en-US" dirty="0"/>
          </a:p>
        </p:txBody>
      </p:sp>
      <p:sp>
        <p:nvSpPr>
          <p:cNvPr id="5" name="Footer Placeholder 4"/>
          <p:cNvSpPr>
            <a:spLocks noGrp="1"/>
          </p:cNvSpPr>
          <p:nvPr>
            <p:ph type="ftr" sz="quarter" idx="11"/>
          </p:nvPr>
        </p:nvSpPr>
        <p:spPr>
          <a:xfrm>
            <a:off x="2182708" y="6272784"/>
            <a:ext cx="6327648" cy="365125"/>
          </a:xfrm>
          <a:prstGeom prst="rect">
            <a:avLst/>
          </a:prstGeo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58194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normAutofit/>
          </a:bodyPr>
          <a:lstStyle>
            <a:lvl1pPr>
              <a:defRPr sz="28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normAutofit/>
          </a:bodyPr>
          <a:lstStyle>
            <a:lvl1pPr>
              <a:defRPr sz="28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7964424" y="6272784"/>
            <a:ext cx="3273552" cy="365125"/>
          </a:xfrm>
          <a:prstGeom prst="rect">
            <a:avLst/>
          </a:prstGeom>
        </p:spPr>
        <p:txBody>
          <a:bodyPr/>
          <a:lstStyle/>
          <a:p>
            <a:fld id="{8ECECD2C-79BD-4B90-B3FA-E3B19B3FF97B}" type="datetimeFigureOut">
              <a:rPr lang="en-US" smtClean="0"/>
              <a:t>2/8/2017</a:t>
            </a:fld>
            <a:endParaRPr lang="en-US" dirty="0"/>
          </a:p>
        </p:txBody>
      </p:sp>
      <p:sp>
        <p:nvSpPr>
          <p:cNvPr id="6" name="Footer Placeholder 5"/>
          <p:cNvSpPr>
            <a:spLocks noGrp="1"/>
          </p:cNvSpPr>
          <p:nvPr>
            <p:ph type="ftr" sz="quarter" idx="11"/>
          </p:nvPr>
        </p:nvSpPr>
        <p:spPr>
          <a:xfrm>
            <a:off x="1088136" y="6272784"/>
            <a:ext cx="6327648"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169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964424" y="6272784"/>
            <a:ext cx="3273552" cy="365125"/>
          </a:xfrm>
          <a:prstGeom prst="rect">
            <a:avLst/>
          </a:prstGeom>
        </p:spPr>
        <p:txBody>
          <a:bodyPr/>
          <a:lstStyle/>
          <a:p>
            <a:fld id="{29E9FDB6-7A26-4DBB-9BB0-088C0534314D}" type="datetimeFigureOut">
              <a:rPr lang="en-US" smtClean="0"/>
              <a:t>2/8/2017</a:t>
            </a:fld>
            <a:endParaRPr lang="en-US" dirty="0"/>
          </a:p>
        </p:txBody>
      </p:sp>
      <p:sp>
        <p:nvSpPr>
          <p:cNvPr id="8" name="Footer Placeholder 7"/>
          <p:cNvSpPr>
            <a:spLocks noGrp="1"/>
          </p:cNvSpPr>
          <p:nvPr>
            <p:ph type="ftr" sz="quarter" idx="11"/>
          </p:nvPr>
        </p:nvSpPr>
        <p:spPr>
          <a:xfrm>
            <a:off x="1088136" y="6272784"/>
            <a:ext cx="6327648"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0289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964424" y="6272784"/>
            <a:ext cx="3273552" cy="365125"/>
          </a:xfrm>
          <a:prstGeom prst="rect">
            <a:avLst/>
          </a:prstGeom>
        </p:spPr>
        <p:txBody>
          <a:bodyPr/>
          <a:lstStyle/>
          <a:p>
            <a:fld id="{C2E7C72F-E0F0-449A-A903-6D7865ED3EFA}" type="datetimeFigureOut">
              <a:rPr lang="en-US" smtClean="0"/>
              <a:t>2/8/2017</a:t>
            </a:fld>
            <a:endParaRPr lang="en-US" dirty="0"/>
          </a:p>
        </p:txBody>
      </p:sp>
      <p:sp>
        <p:nvSpPr>
          <p:cNvPr id="4" name="Footer Placeholder 3"/>
          <p:cNvSpPr>
            <a:spLocks noGrp="1"/>
          </p:cNvSpPr>
          <p:nvPr>
            <p:ph type="ftr" sz="quarter" idx="11"/>
          </p:nvPr>
        </p:nvSpPr>
        <p:spPr>
          <a:xfrm>
            <a:off x="1088136" y="6272784"/>
            <a:ext cx="6327648"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9293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964424" y="6272784"/>
            <a:ext cx="3273552" cy="365125"/>
          </a:xfrm>
          <a:prstGeom prst="rect">
            <a:avLst/>
          </a:prstGeom>
        </p:spPr>
        <p:txBody>
          <a:bodyPr/>
          <a:lstStyle/>
          <a:p>
            <a:fld id="{6641207D-C9F3-42EA-960B-DC9955B358C7}" type="datetimeFigureOut">
              <a:rPr lang="en-US" smtClean="0"/>
              <a:t>2/8/2017</a:t>
            </a:fld>
            <a:endParaRPr lang="en-US" dirty="0"/>
          </a:p>
        </p:txBody>
      </p:sp>
      <p:sp>
        <p:nvSpPr>
          <p:cNvPr id="3" name="Footer Placeholder 2"/>
          <p:cNvSpPr>
            <a:spLocks noGrp="1"/>
          </p:cNvSpPr>
          <p:nvPr>
            <p:ph type="ftr" sz="quarter" idx="11"/>
          </p:nvPr>
        </p:nvSpPr>
        <p:spPr>
          <a:xfrm>
            <a:off x="1088136" y="6272784"/>
            <a:ext cx="6327648"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593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964424" y="6272784"/>
            <a:ext cx="3273552" cy="365125"/>
          </a:xfrm>
          <a:prstGeom prst="rect">
            <a:avLst/>
          </a:prstGeom>
        </p:spPr>
        <p:txBody>
          <a:bodyPr/>
          <a:lstStyle/>
          <a:p>
            <a:fld id="{4D8827A6-8947-4115-8D9E-E89B1EC0518D}" type="datetimeFigureOut">
              <a:rPr lang="en-US" smtClean="0"/>
              <a:t>2/8/2017</a:t>
            </a:fld>
            <a:endParaRPr lang="en-US" dirty="0"/>
          </a:p>
        </p:txBody>
      </p:sp>
      <p:sp>
        <p:nvSpPr>
          <p:cNvPr id="6" name="Footer Placeholder 5"/>
          <p:cNvSpPr>
            <a:spLocks noGrp="1"/>
          </p:cNvSpPr>
          <p:nvPr>
            <p:ph type="ftr" sz="quarter" idx="11"/>
          </p:nvPr>
        </p:nvSpPr>
        <p:spPr>
          <a:xfrm>
            <a:off x="1088136" y="6272784"/>
            <a:ext cx="6327648" cy="365125"/>
          </a:xfrm>
          <a:prstGeom prst="rect">
            <a:avLst/>
          </a:prstGeom>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62424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964424" y="6272784"/>
            <a:ext cx="3273552" cy="365125"/>
          </a:xfrm>
          <a:prstGeom prst="rect">
            <a:avLst/>
          </a:prstGeom>
        </p:spPr>
        <p:txBody>
          <a:bodyPr/>
          <a:lstStyle/>
          <a:p>
            <a:fld id="{ED460A6F-F31A-4CA3-B222-0B3C224FF998}" type="datetimeFigureOut">
              <a:rPr lang="en-US" smtClean="0"/>
              <a:t>2/8/2017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53860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8758" y="484632"/>
            <a:ext cx="1083949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88758" y="2121407"/>
            <a:ext cx="10839490" cy="45165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45789357"/>
      </p:ext>
    </p:extLst>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hf sldNum="0"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32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s://safeshare.tv/x/ss589b9862f2d36"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hyperlink" Target="https://safeshare.tv/x/ss589b9905e48d6"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safeshare.tv/x/1fGlVwXOTaU"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safeshare.tv/x/ss589b980f49102"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20: </a:t>
            </a:r>
            <a:r>
              <a:rPr lang="en-US" sz="6600" dirty="0"/>
              <a:t>Offering Gifts of Love </a:t>
            </a:r>
            <a:r>
              <a:rPr lang="en-US" dirty="0"/>
              <a:t>Lesson 1</a:t>
            </a:r>
          </a:p>
        </p:txBody>
      </p:sp>
      <p:sp>
        <p:nvSpPr>
          <p:cNvPr id="3" name="Subtitle 2"/>
          <p:cNvSpPr>
            <a:spLocks noGrp="1"/>
          </p:cNvSpPr>
          <p:nvPr>
            <p:ph type="subTitle" idx="1"/>
          </p:nvPr>
        </p:nvSpPr>
        <p:spPr/>
        <p:txBody>
          <a:bodyPr>
            <a:normAutofit fontScale="85000" lnSpcReduction="20000"/>
          </a:bodyPr>
          <a:lstStyle/>
          <a:p>
            <a:r>
              <a:rPr lang="en-US" dirty="0">
                <a:solidFill>
                  <a:schemeClr val="accent2">
                    <a:lumMod val="75000"/>
                  </a:schemeClr>
                </a:solidFill>
              </a:rPr>
              <a:t>“This chalice which is poured out for you is the new covenant in </a:t>
            </a:r>
            <a:r>
              <a:rPr lang="en-US" dirty="0" smtClean="0">
                <a:solidFill>
                  <a:schemeClr val="accent2">
                    <a:lumMod val="75000"/>
                  </a:schemeClr>
                </a:solidFill>
              </a:rPr>
              <a:t>My </a:t>
            </a:r>
            <a:r>
              <a:rPr lang="en-US" dirty="0">
                <a:solidFill>
                  <a:schemeClr val="accent2">
                    <a:lumMod val="75000"/>
                  </a:schemeClr>
                </a:solidFill>
              </a:rPr>
              <a:t>blood. “</a:t>
            </a:r>
          </a:p>
          <a:p>
            <a:r>
              <a:rPr lang="en-US" dirty="0">
                <a:solidFill>
                  <a:schemeClr val="accent2">
                    <a:lumMod val="75000"/>
                  </a:schemeClr>
                </a:solidFill>
              </a:rPr>
              <a:t>--Luke 22:20</a:t>
            </a:r>
          </a:p>
        </p:txBody>
      </p:sp>
    </p:spTree>
    <p:extLst>
      <p:ext uri="{BB962C8B-B14F-4D97-AF65-F5344CB8AC3E}">
        <p14:creationId xmlns:p14="http://schemas.microsoft.com/office/powerpoint/2010/main" val="398733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88988"/>
                </a:solidFill>
              </a:rPr>
              <a:t>Closing</a:t>
            </a:r>
          </a:p>
        </p:txBody>
      </p:sp>
      <p:sp>
        <p:nvSpPr>
          <p:cNvPr id="3" name="Content Placeholder 2"/>
          <p:cNvSpPr>
            <a:spLocks noGrp="1"/>
          </p:cNvSpPr>
          <p:nvPr>
            <p:ph idx="1"/>
          </p:nvPr>
        </p:nvSpPr>
        <p:spPr/>
        <p:txBody>
          <a:bodyPr>
            <a:normAutofit fontScale="92500" lnSpcReduction="10000"/>
          </a:bodyPr>
          <a:lstStyle/>
          <a:p>
            <a:pPr lvl="0"/>
            <a:r>
              <a:rPr lang="en-US" dirty="0"/>
              <a:t>Pray together the Prayer Before the Crucifix:</a:t>
            </a:r>
          </a:p>
          <a:p>
            <a:pPr marL="0" indent="0">
              <a:buNone/>
            </a:pPr>
            <a:r>
              <a:rPr lang="en-US" dirty="0"/>
              <a:t>Look down upon me, good and gentle Jesus, while before Your face I humbly kneel, and with burning soul pray and beseech You to fix deep in my heart lively sentiments of faith, hope, and charity, true contrition for my sins, and a firm purpose of amendment; while I contemplate with great love and tender pity Your five wounds, pondering over them within me, and calling to mind the words which, long ago, David the prophet spoke in Your own person concerning You, my Jesus: "They have pierced My hands and My feet; they have numbered all My bones."  Amen.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9035" y="246075"/>
            <a:ext cx="2292874" cy="2292874"/>
          </a:xfrm>
          <a:prstGeom prst="rect">
            <a:avLst/>
          </a:prstGeom>
        </p:spPr>
      </p:pic>
    </p:spTree>
    <p:extLst>
      <p:ext uri="{BB962C8B-B14F-4D97-AF65-F5344CB8AC3E}">
        <p14:creationId xmlns:p14="http://schemas.microsoft.com/office/powerpoint/2010/main" val="27522203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20: </a:t>
            </a:r>
            <a:r>
              <a:rPr lang="en-US" sz="6600" dirty="0"/>
              <a:t>Offering Gifts of Love </a:t>
            </a:r>
            <a:r>
              <a:rPr lang="en-US" dirty="0"/>
              <a:t>Lesson 3</a:t>
            </a:r>
          </a:p>
        </p:txBody>
      </p:sp>
      <p:sp>
        <p:nvSpPr>
          <p:cNvPr id="3" name="Subtitle 2"/>
          <p:cNvSpPr>
            <a:spLocks noGrp="1"/>
          </p:cNvSpPr>
          <p:nvPr>
            <p:ph type="subTitle" idx="1"/>
          </p:nvPr>
        </p:nvSpPr>
        <p:spPr/>
        <p:txBody>
          <a:bodyPr>
            <a:normAutofit fontScale="85000" lnSpcReduction="20000"/>
          </a:bodyPr>
          <a:lstStyle/>
          <a:p>
            <a:r>
              <a:rPr lang="en-US" dirty="0">
                <a:solidFill>
                  <a:schemeClr val="accent2">
                    <a:lumMod val="75000"/>
                  </a:schemeClr>
                </a:solidFill>
              </a:rPr>
              <a:t>“This chalice which is poured out for you is the new covenant in </a:t>
            </a:r>
            <a:r>
              <a:rPr lang="en-US" dirty="0" smtClean="0">
                <a:solidFill>
                  <a:schemeClr val="accent2">
                    <a:lumMod val="75000"/>
                  </a:schemeClr>
                </a:solidFill>
              </a:rPr>
              <a:t>My </a:t>
            </a:r>
            <a:r>
              <a:rPr lang="en-US" dirty="0">
                <a:solidFill>
                  <a:schemeClr val="accent2">
                    <a:lumMod val="75000"/>
                  </a:schemeClr>
                </a:solidFill>
              </a:rPr>
              <a:t>blood. “</a:t>
            </a:r>
          </a:p>
          <a:p>
            <a:r>
              <a:rPr lang="en-US" dirty="0">
                <a:solidFill>
                  <a:schemeClr val="accent2">
                    <a:lumMod val="75000"/>
                  </a:schemeClr>
                </a:solidFill>
              </a:rPr>
              <a:t>--Luke 22:20</a:t>
            </a:r>
          </a:p>
        </p:txBody>
      </p:sp>
    </p:spTree>
    <p:extLst>
      <p:ext uri="{BB962C8B-B14F-4D97-AF65-F5344CB8AC3E}">
        <p14:creationId xmlns:p14="http://schemas.microsoft.com/office/powerpoint/2010/main" val="2797458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0"/>
            <a:ext cx="10839490" cy="1609344"/>
          </a:xfrm>
        </p:spPr>
        <p:txBody>
          <a:bodyPr/>
          <a:lstStyle/>
          <a:p>
            <a:r>
              <a:rPr lang="en-US" dirty="0">
                <a:solidFill>
                  <a:srgbClr val="688988"/>
                </a:solidFill>
              </a:rPr>
              <a:t>The Sacrifice of the Mass</a:t>
            </a:r>
          </a:p>
        </p:txBody>
      </p:sp>
      <p:sp>
        <p:nvSpPr>
          <p:cNvPr id="3" name="Content Placeholder 2"/>
          <p:cNvSpPr>
            <a:spLocks noGrp="1"/>
          </p:cNvSpPr>
          <p:nvPr>
            <p:ph idx="1"/>
          </p:nvPr>
        </p:nvSpPr>
        <p:spPr>
          <a:xfrm>
            <a:off x="288758" y="1467853"/>
            <a:ext cx="10274968" cy="5170055"/>
          </a:xfrm>
        </p:spPr>
        <p:txBody>
          <a:bodyPr>
            <a:normAutofit fontScale="92500"/>
          </a:bodyPr>
          <a:lstStyle/>
          <a:p>
            <a:pPr lvl="0"/>
            <a:r>
              <a:rPr lang="en-US" dirty="0"/>
              <a:t>Jesus’ Body and Blood are offered in the one perfect sacrifice through Mass</a:t>
            </a:r>
          </a:p>
          <a:p>
            <a:pPr lvl="0"/>
            <a:r>
              <a:rPr lang="en-US" dirty="0"/>
              <a:t>The sacrifice at Mass and on the Cross are the same</a:t>
            </a:r>
          </a:p>
          <a:p>
            <a:pPr lvl="0"/>
            <a:r>
              <a:rPr lang="en-US" dirty="0"/>
              <a:t>This happens every day all over the world in the same way</a:t>
            </a:r>
          </a:p>
          <a:p>
            <a:pPr lvl="0"/>
            <a:r>
              <a:rPr lang="en-US" dirty="0"/>
              <a:t>We share in the sacrifice by actively participating at Mass</a:t>
            </a:r>
          </a:p>
          <a:p>
            <a:r>
              <a:rPr lang="en-US" dirty="0"/>
              <a:t>We hear the priest say the same words </a:t>
            </a:r>
            <a:r>
              <a:rPr lang="en-US" dirty="0" smtClean="0"/>
              <a:t>Jesus     	      used </a:t>
            </a:r>
            <a:r>
              <a:rPr lang="en-US" dirty="0"/>
              <a:t>at the Last Supper</a:t>
            </a:r>
          </a:p>
          <a:p>
            <a:endParaRPr lang="en-US" dirty="0"/>
          </a:p>
          <a:p>
            <a:pPr marL="0" lvl="0" indent="0">
              <a:buNone/>
            </a:pPr>
            <a:r>
              <a:rPr lang="en-US" dirty="0"/>
              <a:t>What makes the sacrifice of the Mass so </a:t>
            </a:r>
            <a:r>
              <a:rPr lang="en-US" dirty="0" smtClean="0"/>
              <a:t>		      special</a:t>
            </a:r>
            <a:r>
              <a:rPr lang="en-US" dirty="0"/>
              <a:t>?</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382" y="4294431"/>
            <a:ext cx="3515216" cy="2343477"/>
          </a:xfrm>
          <a:prstGeom prst="rect">
            <a:avLst/>
          </a:prstGeom>
        </p:spPr>
      </p:pic>
    </p:spTree>
    <p:extLst>
      <p:ext uri="{BB962C8B-B14F-4D97-AF65-F5344CB8AC3E}">
        <p14:creationId xmlns:p14="http://schemas.microsoft.com/office/powerpoint/2010/main" val="15750890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53892"/>
            <a:ext cx="10839490" cy="1609344"/>
          </a:xfrm>
        </p:spPr>
        <p:txBody>
          <a:bodyPr/>
          <a:lstStyle/>
          <a:p>
            <a:r>
              <a:rPr lang="en-US" dirty="0">
                <a:solidFill>
                  <a:srgbClr val="688988"/>
                </a:solidFill>
              </a:rPr>
              <a:t>Mass Participation and Etiquette</a:t>
            </a:r>
          </a:p>
        </p:txBody>
      </p:sp>
      <p:sp>
        <p:nvSpPr>
          <p:cNvPr id="3" name="Content Placeholder 2"/>
          <p:cNvSpPr>
            <a:spLocks noGrp="1"/>
          </p:cNvSpPr>
          <p:nvPr>
            <p:ph idx="1"/>
          </p:nvPr>
        </p:nvSpPr>
        <p:spPr>
          <a:xfrm>
            <a:off x="144379" y="1663235"/>
            <a:ext cx="11742821" cy="4954133"/>
          </a:xfrm>
        </p:spPr>
        <p:txBody>
          <a:bodyPr>
            <a:noAutofit/>
          </a:bodyPr>
          <a:lstStyle/>
          <a:p>
            <a:pPr>
              <a:lnSpc>
                <a:spcPct val="100000"/>
              </a:lnSpc>
              <a:spcBef>
                <a:spcPts val="0"/>
              </a:spcBef>
            </a:pPr>
            <a:r>
              <a:rPr lang="en-US" sz="2800" dirty="0"/>
              <a:t>Listen attentively and be silent</a:t>
            </a:r>
          </a:p>
          <a:p>
            <a:pPr>
              <a:lnSpc>
                <a:spcPct val="100000"/>
              </a:lnSpc>
              <a:spcBef>
                <a:spcPts val="0"/>
              </a:spcBef>
            </a:pPr>
            <a:r>
              <a:rPr lang="en-US" sz="2800" dirty="0"/>
              <a:t>Do not disturb the people around you</a:t>
            </a:r>
          </a:p>
          <a:p>
            <a:pPr>
              <a:lnSpc>
                <a:spcPct val="100000"/>
              </a:lnSpc>
              <a:spcBef>
                <a:spcPts val="0"/>
              </a:spcBef>
            </a:pPr>
            <a:r>
              <a:rPr lang="en-US" sz="2800" dirty="0"/>
              <a:t>Say all the responses</a:t>
            </a:r>
          </a:p>
          <a:p>
            <a:pPr>
              <a:lnSpc>
                <a:spcPct val="100000"/>
              </a:lnSpc>
              <a:spcBef>
                <a:spcPts val="0"/>
              </a:spcBef>
            </a:pPr>
            <a:r>
              <a:rPr lang="en-US" sz="2800" dirty="0"/>
              <a:t>Sing the songs</a:t>
            </a:r>
          </a:p>
          <a:p>
            <a:pPr>
              <a:lnSpc>
                <a:spcPct val="100000"/>
              </a:lnSpc>
              <a:spcBef>
                <a:spcPts val="0"/>
              </a:spcBef>
            </a:pPr>
            <a:r>
              <a:rPr lang="en-US" sz="2800" dirty="0"/>
              <a:t>Think about the priest’s homily and how we can live his message</a:t>
            </a:r>
          </a:p>
          <a:p>
            <a:pPr>
              <a:lnSpc>
                <a:spcPct val="100000"/>
              </a:lnSpc>
              <a:spcBef>
                <a:spcPts val="0"/>
              </a:spcBef>
            </a:pPr>
            <a:r>
              <a:rPr lang="en-US" sz="2800" dirty="0"/>
              <a:t>Offer ourselves to the Father united with Jesus on the altar</a:t>
            </a:r>
          </a:p>
          <a:p>
            <a:pPr>
              <a:lnSpc>
                <a:spcPct val="100000"/>
              </a:lnSpc>
              <a:spcBef>
                <a:spcPts val="0"/>
              </a:spcBef>
            </a:pPr>
            <a:r>
              <a:rPr lang="en-US" sz="2800" dirty="0"/>
              <a:t>Worthily receive our Lord in Holy Communion and give thanksgiving</a:t>
            </a:r>
          </a:p>
          <a:p>
            <a:pPr>
              <a:lnSpc>
                <a:spcPct val="100000"/>
              </a:lnSpc>
              <a:spcBef>
                <a:spcPts val="0"/>
              </a:spcBef>
            </a:pPr>
            <a:r>
              <a:rPr lang="en-US" sz="2800" dirty="0" smtClean="0"/>
              <a:t>Genuflect </a:t>
            </a:r>
            <a:r>
              <a:rPr lang="en-US" sz="2800" dirty="0"/>
              <a:t>towards the tabernacle when entering and leaving the pew</a:t>
            </a:r>
          </a:p>
          <a:p>
            <a:pPr>
              <a:lnSpc>
                <a:spcPct val="100000"/>
              </a:lnSpc>
              <a:spcBef>
                <a:spcPts val="0"/>
              </a:spcBef>
            </a:pPr>
            <a:r>
              <a:rPr lang="en-US" sz="2800" dirty="0" smtClean="0"/>
              <a:t>Bow </a:t>
            </a:r>
            <a:r>
              <a:rPr lang="en-US" sz="2800" dirty="0"/>
              <a:t>to the </a:t>
            </a:r>
            <a:r>
              <a:rPr lang="en-US" sz="2800" dirty="0" smtClean="0"/>
              <a:t>altar when passing in front of it</a:t>
            </a:r>
            <a:endParaRPr lang="en-US" sz="2800" dirty="0"/>
          </a:p>
          <a:p>
            <a:pPr>
              <a:lnSpc>
                <a:spcPct val="100000"/>
              </a:lnSpc>
              <a:spcBef>
                <a:spcPts val="0"/>
              </a:spcBef>
            </a:pPr>
            <a:r>
              <a:rPr lang="en-US" sz="2800" dirty="0"/>
              <a:t>Always walk when in church</a:t>
            </a:r>
          </a:p>
          <a:p>
            <a:pPr>
              <a:lnSpc>
                <a:spcPct val="100000"/>
              </a:lnSpc>
              <a:spcBef>
                <a:spcPts val="0"/>
              </a:spcBef>
            </a:pPr>
            <a:r>
              <a:rPr lang="en-US" sz="2800" dirty="0"/>
              <a:t>Dress well as a sign of respect</a:t>
            </a:r>
          </a:p>
          <a:p>
            <a:pPr>
              <a:lnSpc>
                <a:spcPct val="100000"/>
              </a:lnSpc>
              <a:spcBef>
                <a:spcPts val="0"/>
              </a:spcBef>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4866" y="654498"/>
            <a:ext cx="3552334" cy="2368222"/>
          </a:xfrm>
          <a:prstGeom prst="rect">
            <a:avLst/>
          </a:prstGeom>
        </p:spPr>
      </p:pic>
    </p:spTree>
    <p:extLst>
      <p:ext uri="{BB962C8B-B14F-4D97-AF65-F5344CB8AC3E}">
        <p14:creationId xmlns:p14="http://schemas.microsoft.com/office/powerpoint/2010/main" val="11445921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88988"/>
                </a:solidFill>
              </a:rPr>
              <a:t>The Holy Mass</a:t>
            </a:r>
          </a:p>
        </p:txBody>
      </p:sp>
      <p:sp>
        <p:nvSpPr>
          <p:cNvPr id="3" name="Content Placeholder 2"/>
          <p:cNvSpPr>
            <a:spLocks noGrp="1"/>
          </p:cNvSpPr>
          <p:nvPr>
            <p:ph sz="half" idx="1"/>
          </p:nvPr>
        </p:nvSpPr>
        <p:spPr>
          <a:xfrm>
            <a:off x="344309" y="2194560"/>
            <a:ext cx="4491966" cy="3977640"/>
          </a:xfrm>
        </p:spPr>
        <p:txBody>
          <a:bodyPr>
            <a:normAutofit/>
          </a:bodyPr>
          <a:lstStyle/>
          <a:p>
            <a:pPr lvl="0"/>
            <a:r>
              <a:rPr lang="en-US" sz="3200" dirty="0"/>
              <a:t>Do Activity Book p. 79 </a:t>
            </a:r>
          </a:p>
          <a:p>
            <a:r>
              <a:rPr lang="en-US" sz="3200" dirty="0"/>
              <a:t>Draw a picture of the priest celebrating Mass</a:t>
            </a:r>
          </a:p>
        </p:txBody>
      </p:sp>
      <p:sp>
        <p:nvSpPr>
          <p:cNvPr id="4" name="Content Placeholder 3"/>
          <p:cNvSpPr>
            <a:spLocks noGrp="1"/>
          </p:cNvSpPr>
          <p:nvPr>
            <p:ph sz="half" idx="2"/>
          </p:nvPr>
        </p:nvSpPr>
        <p:spPr>
          <a:xfrm>
            <a:off x="4836275" y="2175309"/>
            <a:ext cx="3321136" cy="3977640"/>
          </a:xfrm>
        </p:spPr>
        <p:txBody>
          <a:bodyPr vert="horz" lIns="91440" tIns="45720" rIns="91440" bIns="45720" rtlCol="0" anchor="t">
            <a:normAutofit/>
          </a:bodyPr>
          <a:lstStyle/>
          <a:p>
            <a:pPr lvl="0"/>
            <a:r>
              <a:rPr lang="en-US" sz="3200" dirty="0"/>
              <a:t>The Catholic Mass</a:t>
            </a:r>
          </a:p>
          <a:p>
            <a:pPr marL="0" indent="0">
              <a:buNone/>
            </a:pPr>
            <a:r>
              <a:rPr lang="en-US" sz="3200" u="sng" dirty="0">
                <a:hlinkClick r:id="rId2"/>
              </a:rPr>
              <a:t>https://safeshare.tv/x/ss589b9862f2d36</a:t>
            </a:r>
            <a:endParaRPr lang="en-US" sz="3200" dirty="0"/>
          </a:p>
          <a:p>
            <a:pPr marL="0" indent="0">
              <a:buNone/>
            </a:pP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7411" y="1096799"/>
            <a:ext cx="3804087" cy="4583237"/>
          </a:xfrm>
          <a:prstGeom prst="rect">
            <a:avLst/>
          </a:prstGeom>
        </p:spPr>
      </p:pic>
    </p:spTree>
    <p:extLst>
      <p:ext uri="{BB962C8B-B14F-4D97-AF65-F5344CB8AC3E}">
        <p14:creationId xmlns:p14="http://schemas.microsoft.com/office/powerpoint/2010/main" val="286032387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0"/>
            <a:ext cx="10839490" cy="886967"/>
          </a:xfrm>
        </p:spPr>
        <p:txBody>
          <a:bodyPr/>
          <a:lstStyle/>
          <a:p>
            <a:r>
              <a:rPr lang="en-US" dirty="0">
                <a:solidFill>
                  <a:srgbClr val="688988"/>
                </a:solidFill>
              </a:rPr>
              <a:t>Closing</a:t>
            </a:r>
          </a:p>
        </p:txBody>
      </p:sp>
      <p:sp>
        <p:nvSpPr>
          <p:cNvPr id="3" name="Content Placeholder 2"/>
          <p:cNvSpPr>
            <a:spLocks noGrp="1"/>
          </p:cNvSpPr>
          <p:nvPr>
            <p:ph idx="1"/>
          </p:nvPr>
        </p:nvSpPr>
        <p:spPr>
          <a:xfrm>
            <a:off x="288757" y="886967"/>
            <a:ext cx="11670631" cy="5750941"/>
          </a:xfrm>
        </p:spPr>
        <p:txBody>
          <a:bodyPr>
            <a:normAutofit fontScale="85000" lnSpcReduction="20000"/>
          </a:bodyPr>
          <a:lstStyle/>
          <a:p>
            <a:pPr lvl="0"/>
            <a:r>
              <a:rPr lang="en-US" dirty="0"/>
              <a:t>Pray together the Nicene Creed:</a:t>
            </a:r>
          </a:p>
          <a:p>
            <a:pPr marL="0" indent="0">
              <a:buNone/>
            </a:pPr>
            <a:r>
              <a:rPr lang="en-US" dirty="0"/>
              <a:t>I believe in one God, the Father almighty, maker of heaven and earth, of all things visible and invisible. I believe in one Lord Jesus Christ, the Only Begotten Son of God, born of the Father before all ages. God from God, Light from Light, true God from true God, begotten, not made, consubstantial with the Father; through him all things were made. For us men and for our salvation he came down from heaven, </a:t>
            </a:r>
            <a:r>
              <a:rPr lang="en-US" b="1" dirty="0" smtClean="0"/>
              <a:t>(bow) </a:t>
            </a:r>
            <a:r>
              <a:rPr lang="en-US" dirty="0" smtClean="0"/>
              <a:t>and </a:t>
            </a:r>
            <a:r>
              <a:rPr lang="en-US" dirty="0"/>
              <a:t>by the Holy Spirit was incarnate of the Virgin Mary, and became man. For our sake he was crucified under Pontius Pilate, he suffered death and was buried, and rose again on the third day in accordance with the Scriptures. He ascended into heaven and is seated at the right hand of the Father. He will come again in glory to judge the living and the dead and his kingdom will have no end. I believe in the Holy Spirit, the Lord, the giver of life, who proceeds from the Father and the Son, who with the Father and the Son is adored and glorified, who has spoken through the prophets. I believe in one, holy, catholic and apostolic Church. I confess one Baptism for the forgiveness of sins and I look forward to the resurrection of the dead and the life of the world to come. Amen.</a:t>
            </a:r>
          </a:p>
          <a:p>
            <a:pPr marL="0" indent="0">
              <a:buNone/>
            </a:pPr>
            <a:endParaRPr lang="en-US" dirty="0"/>
          </a:p>
        </p:txBody>
      </p:sp>
    </p:spTree>
    <p:extLst>
      <p:ext uri="{BB962C8B-B14F-4D97-AF65-F5344CB8AC3E}">
        <p14:creationId xmlns:p14="http://schemas.microsoft.com/office/powerpoint/2010/main" val="115298570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20: </a:t>
            </a:r>
            <a:r>
              <a:rPr lang="en-US" sz="6600" dirty="0"/>
              <a:t>Offering Gifts of Love </a:t>
            </a:r>
            <a:r>
              <a:rPr lang="en-US" dirty="0"/>
              <a:t>Lesson 4</a:t>
            </a:r>
          </a:p>
        </p:txBody>
      </p:sp>
      <p:sp>
        <p:nvSpPr>
          <p:cNvPr id="3" name="Subtitle 2"/>
          <p:cNvSpPr>
            <a:spLocks noGrp="1"/>
          </p:cNvSpPr>
          <p:nvPr>
            <p:ph type="subTitle" idx="1"/>
          </p:nvPr>
        </p:nvSpPr>
        <p:spPr/>
        <p:txBody>
          <a:bodyPr>
            <a:normAutofit fontScale="85000" lnSpcReduction="20000"/>
          </a:bodyPr>
          <a:lstStyle/>
          <a:p>
            <a:r>
              <a:rPr lang="en-US" dirty="0">
                <a:solidFill>
                  <a:schemeClr val="accent2">
                    <a:lumMod val="75000"/>
                  </a:schemeClr>
                </a:solidFill>
              </a:rPr>
              <a:t>“This chalice which is poured out for you is the new covenant in </a:t>
            </a:r>
            <a:r>
              <a:rPr lang="en-US" dirty="0" smtClean="0">
                <a:solidFill>
                  <a:schemeClr val="accent2">
                    <a:lumMod val="75000"/>
                  </a:schemeClr>
                </a:solidFill>
              </a:rPr>
              <a:t>My </a:t>
            </a:r>
            <a:r>
              <a:rPr lang="en-US" dirty="0">
                <a:solidFill>
                  <a:schemeClr val="accent2">
                    <a:lumMod val="75000"/>
                  </a:schemeClr>
                </a:solidFill>
              </a:rPr>
              <a:t>blood. “</a:t>
            </a:r>
          </a:p>
          <a:p>
            <a:r>
              <a:rPr lang="en-US" dirty="0">
                <a:solidFill>
                  <a:schemeClr val="accent2">
                    <a:lumMod val="75000"/>
                  </a:schemeClr>
                </a:solidFill>
              </a:rPr>
              <a:t>--Luke 22:20</a:t>
            </a:r>
          </a:p>
        </p:txBody>
      </p:sp>
    </p:spTree>
    <p:extLst>
      <p:ext uri="{BB962C8B-B14F-4D97-AF65-F5344CB8AC3E}">
        <p14:creationId xmlns:p14="http://schemas.microsoft.com/office/powerpoint/2010/main" val="4104585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292127"/>
            <a:ext cx="10839490" cy="886968"/>
          </a:xfrm>
        </p:spPr>
        <p:txBody>
          <a:bodyPr/>
          <a:lstStyle/>
          <a:p>
            <a:r>
              <a:rPr lang="en-US" dirty="0">
                <a:solidFill>
                  <a:srgbClr val="688988"/>
                </a:solidFill>
              </a:rPr>
              <a:t>The Sacrifice of the Mass</a:t>
            </a:r>
          </a:p>
        </p:txBody>
      </p:sp>
      <p:sp>
        <p:nvSpPr>
          <p:cNvPr id="3" name="Content Placeholder 2"/>
          <p:cNvSpPr>
            <a:spLocks noGrp="1"/>
          </p:cNvSpPr>
          <p:nvPr>
            <p:ph idx="1"/>
          </p:nvPr>
        </p:nvSpPr>
        <p:spPr>
          <a:xfrm>
            <a:off x="288758" y="1395663"/>
            <a:ext cx="10839490" cy="5242245"/>
          </a:xfrm>
        </p:spPr>
        <p:txBody>
          <a:bodyPr>
            <a:normAutofit fontScale="92500" lnSpcReduction="20000"/>
          </a:bodyPr>
          <a:lstStyle/>
          <a:p>
            <a:pPr lvl="0">
              <a:lnSpc>
                <a:spcPct val="110000"/>
              </a:lnSpc>
              <a:spcBef>
                <a:spcPts val="0"/>
              </a:spcBef>
            </a:pPr>
            <a:r>
              <a:rPr lang="en-US" dirty="0"/>
              <a:t>Reminds us of Jesus on the Cross without the shedding of blood</a:t>
            </a:r>
          </a:p>
          <a:p>
            <a:pPr lvl="0">
              <a:lnSpc>
                <a:spcPct val="110000"/>
              </a:lnSpc>
              <a:spcBef>
                <a:spcPts val="0"/>
              </a:spcBef>
            </a:pPr>
            <a:r>
              <a:rPr lang="en-US" dirty="0"/>
              <a:t>Jesus</a:t>
            </a:r>
            <a:r>
              <a:rPr lang="en-US" dirty="0" smtClean="0"/>
              <a:t>’ </a:t>
            </a:r>
            <a:r>
              <a:rPr lang="en-US" dirty="0"/>
              <a:t>sacrifice is made present in a real and sacramental way during Mass</a:t>
            </a:r>
          </a:p>
          <a:p>
            <a:pPr lvl="0">
              <a:lnSpc>
                <a:spcPct val="110000"/>
              </a:lnSpc>
              <a:spcBef>
                <a:spcPts val="0"/>
              </a:spcBef>
            </a:pPr>
            <a:r>
              <a:rPr lang="en-US" dirty="0"/>
              <a:t>We unite ourselves with Jesus and the priest</a:t>
            </a:r>
          </a:p>
          <a:p>
            <a:pPr lvl="0">
              <a:lnSpc>
                <a:spcPct val="110000"/>
              </a:lnSpc>
              <a:spcBef>
                <a:spcPts val="0"/>
              </a:spcBef>
            </a:pPr>
            <a:r>
              <a:rPr lang="en-US" dirty="0"/>
              <a:t>Perfect sacrifice to the Father as the most pleasing </a:t>
            </a:r>
            <a:r>
              <a:rPr lang="en-US" dirty="0" smtClean="0"/>
              <a:t>	         and </a:t>
            </a:r>
            <a:r>
              <a:rPr lang="en-US" dirty="0"/>
              <a:t>powerful offering</a:t>
            </a:r>
          </a:p>
          <a:p>
            <a:pPr lvl="0">
              <a:lnSpc>
                <a:spcPct val="110000"/>
              </a:lnSpc>
              <a:spcBef>
                <a:spcPts val="0"/>
              </a:spcBef>
            </a:pPr>
            <a:r>
              <a:rPr lang="en-US" dirty="0"/>
              <a:t>Jesus is the Lamb of God being offered continually </a:t>
            </a:r>
            <a:r>
              <a:rPr lang="en-US" dirty="0" smtClean="0"/>
              <a:t>		   to </a:t>
            </a:r>
            <a:r>
              <a:rPr lang="en-US" dirty="0"/>
              <a:t>save our world</a:t>
            </a:r>
          </a:p>
          <a:p>
            <a:pPr lvl="0">
              <a:lnSpc>
                <a:spcPct val="110000"/>
              </a:lnSpc>
              <a:spcBef>
                <a:spcPts val="0"/>
              </a:spcBef>
            </a:pPr>
            <a:endParaRPr lang="en-US" sz="1900" dirty="0"/>
          </a:p>
          <a:p>
            <a:pPr marL="0" lvl="0" indent="0">
              <a:lnSpc>
                <a:spcPct val="110000"/>
              </a:lnSpc>
              <a:spcBef>
                <a:spcPts val="0"/>
              </a:spcBef>
              <a:buNone/>
            </a:pPr>
            <a:r>
              <a:rPr lang="en-US" dirty="0"/>
              <a:t>How </a:t>
            </a:r>
            <a:r>
              <a:rPr lang="en-US" dirty="0" smtClean="0"/>
              <a:t>are </a:t>
            </a:r>
            <a:r>
              <a:rPr lang="en-US" dirty="0"/>
              <a:t>the Mass and Jesus</a:t>
            </a:r>
            <a:r>
              <a:rPr lang="en-US" dirty="0" smtClean="0"/>
              <a:t>’ </a:t>
            </a:r>
            <a:r>
              <a:rPr lang="en-US" dirty="0"/>
              <a:t>death on the Cross related?</a:t>
            </a:r>
          </a:p>
          <a:p>
            <a:pPr marL="0" indent="0">
              <a:lnSpc>
                <a:spcPct val="110000"/>
              </a:lnSpc>
              <a:spcBef>
                <a:spcPts val="0"/>
              </a:spcBef>
              <a:buNone/>
            </a:pPr>
            <a:r>
              <a:rPr lang="en-US" dirty="0"/>
              <a:t>How can we show God how much we love Him while at Mass?</a:t>
            </a:r>
          </a:p>
          <a:p>
            <a:pPr marL="0" lvl="0" indent="0">
              <a:lnSpc>
                <a:spcPct val="110000"/>
              </a:lnSpc>
              <a:spcBef>
                <a:spcPts val="0"/>
              </a:spcBef>
              <a:buNone/>
            </a:pPr>
            <a:endParaRPr lang="en-US" dirty="0"/>
          </a:p>
          <a:p>
            <a:pPr>
              <a:lnSpc>
                <a:spcPct val="110000"/>
              </a:lnSpc>
              <a:spcBef>
                <a:spcPts val="0"/>
              </a:spcBef>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7455" y="3069047"/>
            <a:ext cx="2857500" cy="1895475"/>
          </a:xfrm>
          <a:prstGeom prst="rect">
            <a:avLst/>
          </a:prstGeom>
        </p:spPr>
      </p:pic>
    </p:spTree>
    <p:extLst>
      <p:ext uri="{BB962C8B-B14F-4D97-AF65-F5344CB8AC3E}">
        <p14:creationId xmlns:p14="http://schemas.microsoft.com/office/powerpoint/2010/main" val="33278483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264531"/>
            <a:ext cx="10839490" cy="746121"/>
          </a:xfrm>
        </p:spPr>
        <p:txBody>
          <a:bodyPr>
            <a:normAutofit fontScale="90000"/>
          </a:bodyPr>
          <a:lstStyle/>
          <a:p>
            <a:r>
              <a:rPr lang="en-US" dirty="0">
                <a:solidFill>
                  <a:srgbClr val="688988"/>
                </a:solidFill>
              </a:rPr>
              <a:t>Parts of the Mass</a:t>
            </a:r>
          </a:p>
        </p:txBody>
      </p:sp>
      <p:sp>
        <p:nvSpPr>
          <p:cNvPr id="3" name="Content Placeholder 2"/>
          <p:cNvSpPr>
            <a:spLocks noGrp="1"/>
          </p:cNvSpPr>
          <p:nvPr>
            <p:ph idx="1"/>
          </p:nvPr>
        </p:nvSpPr>
        <p:spPr>
          <a:xfrm>
            <a:off x="0" y="1010652"/>
            <a:ext cx="10732168" cy="5799222"/>
          </a:xfrm>
        </p:spPr>
        <p:txBody>
          <a:bodyPr>
            <a:normAutofit fontScale="85000" lnSpcReduction="10000"/>
          </a:bodyPr>
          <a:lstStyle/>
          <a:p>
            <a:pPr lvl="0"/>
            <a:r>
              <a:rPr lang="en-US" b="1" dirty="0"/>
              <a:t>The Introductory Rite</a:t>
            </a:r>
            <a:r>
              <a:rPr lang="en-US" dirty="0"/>
              <a:t>—includes the Confiteor and the Gloria</a:t>
            </a:r>
          </a:p>
          <a:p>
            <a:pPr lvl="1">
              <a:buFont typeface="Wingdings" panose="05000000000000000000" pitchFamily="2" charset="2"/>
              <a:buChar char="Ø"/>
            </a:pPr>
            <a:r>
              <a:rPr lang="en-US" dirty="0"/>
              <a:t> Entrance song and greeting</a:t>
            </a:r>
          </a:p>
          <a:p>
            <a:pPr lvl="1">
              <a:buFont typeface="Wingdings" panose="05000000000000000000" pitchFamily="2" charset="2"/>
              <a:buChar char="Ø"/>
            </a:pPr>
            <a:r>
              <a:rPr lang="en-US" dirty="0"/>
              <a:t> Penitential Rite and Kyrie Eleison</a:t>
            </a:r>
          </a:p>
          <a:p>
            <a:pPr lvl="1">
              <a:buFont typeface="Wingdings" panose="05000000000000000000" pitchFamily="2" charset="2"/>
              <a:buChar char="Ø"/>
            </a:pPr>
            <a:r>
              <a:rPr lang="en-US" dirty="0"/>
              <a:t>Opening </a:t>
            </a:r>
            <a:r>
              <a:rPr lang="en-US" dirty="0" smtClean="0"/>
              <a:t>Prayer</a:t>
            </a:r>
          </a:p>
          <a:p>
            <a:pPr lvl="1">
              <a:buFont typeface="Wingdings" panose="05000000000000000000" pitchFamily="2" charset="2"/>
              <a:buChar char="Ø"/>
            </a:pPr>
            <a:endParaRPr lang="en-US" sz="1200" dirty="0"/>
          </a:p>
          <a:p>
            <a:pPr lvl="0"/>
            <a:r>
              <a:rPr lang="en-US" b="1" dirty="0"/>
              <a:t>The Liturgy of the Word </a:t>
            </a:r>
            <a:r>
              <a:rPr lang="en-US" dirty="0"/>
              <a:t>(in the first part of the Mass</a:t>
            </a:r>
            <a:r>
              <a:rPr lang="en-US" dirty="0" smtClean="0"/>
              <a:t>)—		includes </a:t>
            </a:r>
            <a:r>
              <a:rPr lang="en-US" dirty="0"/>
              <a:t>the Creed, and the Prayers of the Faithful</a:t>
            </a:r>
          </a:p>
          <a:p>
            <a:pPr lvl="1">
              <a:buFont typeface="Wingdings" panose="05000000000000000000" pitchFamily="2" charset="2"/>
              <a:buChar char="Ø"/>
            </a:pPr>
            <a:r>
              <a:rPr lang="en-US" dirty="0"/>
              <a:t> Readings from the Old Testament, the psalms, and the New Testament</a:t>
            </a:r>
          </a:p>
          <a:p>
            <a:pPr lvl="1">
              <a:buFont typeface="Wingdings" panose="05000000000000000000" pitchFamily="2" charset="2"/>
              <a:buChar char="Ø"/>
            </a:pPr>
            <a:r>
              <a:rPr lang="en-US" dirty="0"/>
              <a:t> Reading from the Gospel</a:t>
            </a:r>
          </a:p>
          <a:p>
            <a:pPr lvl="1">
              <a:buFont typeface="Wingdings" panose="05000000000000000000" pitchFamily="2" charset="2"/>
              <a:buChar char="Ø"/>
            </a:pPr>
            <a:r>
              <a:rPr lang="en-US" dirty="0"/>
              <a:t> Homily from the pulpit</a:t>
            </a:r>
          </a:p>
          <a:p>
            <a:pPr lvl="0"/>
            <a:r>
              <a:rPr lang="en-US" b="1" dirty="0"/>
              <a:t>The Liturgy of the Eucharist </a:t>
            </a:r>
            <a:r>
              <a:rPr lang="en-US" dirty="0"/>
              <a:t>(the second part of the Mass)</a:t>
            </a:r>
          </a:p>
          <a:p>
            <a:pPr lvl="1">
              <a:buFont typeface="Wingdings" panose="05000000000000000000" pitchFamily="2" charset="2"/>
              <a:buChar char="Ø"/>
            </a:pPr>
            <a:r>
              <a:rPr lang="en-US" dirty="0"/>
              <a:t> Preparation of the Gifts</a:t>
            </a:r>
          </a:p>
          <a:p>
            <a:pPr lvl="1">
              <a:buFont typeface="Wingdings" panose="05000000000000000000" pitchFamily="2" charset="2"/>
              <a:buChar char="Ø"/>
            </a:pPr>
            <a:r>
              <a:rPr lang="en-US" dirty="0"/>
              <a:t> Eucharistic Prayer </a:t>
            </a:r>
          </a:p>
          <a:p>
            <a:pPr lvl="1">
              <a:buFont typeface="Wingdings" panose="05000000000000000000" pitchFamily="2" charset="2"/>
              <a:buChar char="Ø"/>
            </a:pPr>
            <a:r>
              <a:rPr lang="en-US" dirty="0"/>
              <a:t>Consecration</a:t>
            </a:r>
          </a:p>
          <a:p>
            <a:pPr lvl="1">
              <a:buFont typeface="Wingdings" panose="05000000000000000000" pitchFamily="2" charset="2"/>
              <a:buChar char="Ø"/>
            </a:pPr>
            <a:r>
              <a:rPr lang="en-US" dirty="0"/>
              <a:t>Holy Communion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3137" y="1384130"/>
            <a:ext cx="3188863" cy="213301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8503" y="5204371"/>
            <a:ext cx="2140671" cy="1605503"/>
          </a:xfrm>
          <a:prstGeom prst="rect">
            <a:avLst/>
          </a:prstGeom>
        </p:spPr>
      </p:pic>
    </p:spTree>
    <p:extLst>
      <p:ext uri="{BB962C8B-B14F-4D97-AF65-F5344CB8AC3E}">
        <p14:creationId xmlns:p14="http://schemas.microsoft.com/office/powerpoint/2010/main" val="8904566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219937"/>
            <a:ext cx="10839490" cy="838842"/>
          </a:xfrm>
        </p:spPr>
        <p:txBody>
          <a:bodyPr/>
          <a:lstStyle/>
          <a:p>
            <a:r>
              <a:rPr lang="en-US" dirty="0" smtClean="0">
                <a:solidFill>
                  <a:srgbClr val="688988"/>
                </a:solidFill>
              </a:rPr>
              <a:t>Questions </a:t>
            </a:r>
            <a:r>
              <a:rPr lang="en-US" dirty="0">
                <a:solidFill>
                  <a:srgbClr val="688988"/>
                </a:solidFill>
              </a:rPr>
              <a:t>to know</a:t>
            </a:r>
          </a:p>
        </p:txBody>
      </p:sp>
      <p:sp>
        <p:nvSpPr>
          <p:cNvPr id="3" name="Content Placeholder 2"/>
          <p:cNvSpPr>
            <a:spLocks noGrp="1"/>
          </p:cNvSpPr>
          <p:nvPr>
            <p:ph idx="1"/>
          </p:nvPr>
        </p:nvSpPr>
        <p:spPr>
          <a:xfrm>
            <a:off x="288758" y="1058779"/>
            <a:ext cx="11903241" cy="5799221"/>
          </a:xfrm>
        </p:spPr>
        <p:txBody>
          <a:bodyPr>
            <a:normAutofit/>
          </a:bodyPr>
          <a:lstStyle/>
          <a:p>
            <a:pPr>
              <a:lnSpc>
                <a:spcPct val="100000"/>
              </a:lnSpc>
              <a:spcBef>
                <a:spcPts val="0"/>
              </a:spcBef>
            </a:pPr>
            <a:r>
              <a:rPr lang="en-US" b="1" dirty="0"/>
              <a:t>Q. 91  </a:t>
            </a:r>
            <a:r>
              <a:rPr lang="en-US" b="1" dirty="0" smtClean="0"/>
              <a:t>What </a:t>
            </a:r>
            <a:r>
              <a:rPr lang="en-US" b="1" dirty="0"/>
              <a:t>is the Holy Mass?</a:t>
            </a:r>
          </a:p>
          <a:p>
            <a:pPr marL="0" indent="0">
              <a:lnSpc>
                <a:spcPct val="100000"/>
              </a:lnSpc>
              <a:spcBef>
                <a:spcPts val="0"/>
              </a:spcBef>
              <a:buNone/>
            </a:pPr>
            <a:r>
              <a:rPr lang="en-US" dirty="0"/>
              <a:t>	The Holy Mass is the sacrifice of the Body and Blood of </a:t>
            </a:r>
            <a:r>
              <a:rPr lang="en-US" dirty="0" smtClean="0"/>
              <a:t>	Jesus </a:t>
            </a:r>
            <a:r>
              <a:rPr lang="en-US" dirty="0"/>
              <a:t>Christ.  </a:t>
            </a:r>
            <a:r>
              <a:rPr lang="en-US" dirty="0" smtClean="0"/>
              <a:t>	The Holy Mass </a:t>
            </a:r>
            <a:r>
              <a:rPr lang="en-US" dirty="0"/>
              <a:t>is offered on the altar by the </a:t>
            </a:r>
            <a:r>
              <a:rPr lang="en-US" dirty="0" smtClean="0"/>
              <a:t>	priest </a:t>
            </a:r>
            <a:r>
              <a:rPr lang="en-US" dirty="0"/>
              <a:t>of God, under the </a:t>
            </a:r>
            <a:r>
              <a:rPr lang="en-US" dirty="0" smtClean="0"/>
              <a:t>appearance </a:t>
            </a:r>
            <a:r>
              <a:rPr lang="en-US" dirty="0"/>
              <a:t>of bread </a:t>
            </a:r>
            <a:r>
              <a:rPr lang="en-US" dirty="0" smtClean="0"/>
              <a:t>and </a:t>
            </a:r>
            <a:r>
              <a:rPr lang="en-US" dirty="0"/>
              <a:t>wine, in </a:t>
            </a:r>
            <a:r>
              <a:rPr lang="en-US" dirty="0" smtClean="0"/>
              <a:t>	memory </a:t>
            </a:r>
            <a:r>
              <a:rPr lang="en-US" dirty="0"/>
              <a:t>of the Sacrifice of the </a:t>
            </a:r>
            <a:r>
              <a:rPr lang="en-US" dirty="0" smtClean="0"/>
              <a:t>Cross</a:t>
            </a:r>
            <a:r>
              <a:rPr lang="en-US" dirty="0"/>
              <a:t>. (CCC 1364-65</a:t>
            </a:r>
            <a:r>
              <a:rPr lang="en-US" dirty="0" smtClean="0"/>
              <a:t>)</a:t>
            </a:r>
          </a:p>
          <a:p>
            <a:pPr marL="0" indent="0">
              <a:lnSpc>
                <a:spcPct val="100000"/>
              </a:lnSpc>
              <a:spcBef>
                <a:spcPts val="0"/>
              </a:spcBef>
              <a:buNone/>
            </a:pPr>
            <a:endParaRPr lang="en-US" dirty="0"/>
          </a:p>
          <a:p>
            <a:pPr>
              <a:lnSpc>
                <a:spcPct val="100000"/>
              </a:lnSpc>
              <a:spcBef>
                <a:spcPts val="0"/>
              </a:spcBef>
            </a:pPr>
            <a:r>
              <a:rPr lang="en-US" b="1" dirty="0"/>
              <a:t>Q. </a:t>
            </a:r>
            <a:r>
              <a:rPr lang="en-US" b="1" dirty="0" smtClean="0"/>
              <a:t>92</a:t>
            </a:r>
            <a:r>
              <a:rPr lang="en-US" b="1" dirty="0"/>
              <a:t> </a:t>
            </a:r>
            <a:r>
              <a:rPr lang="en-US" b="1" dirty="0" smtClean="0"/>
              <a:t>  Is </a:t>
            </a:r>
            <a:r>
              <a:rPr lang="en-US" b="1" dirty="0"/>
              <a:t>the Sacrifice of the Mass the same sacrifice as the </a:t>
            </a:r>
            <a:r>
              <a:rPr lang="en-US" b="1" dirty="0" smtClean="0"/>
              <a:t>		Sacrifice </a:t>
            </a:r>
            <a:r>
              <a:rPr lang="en-US" b="1" dirty="0"/>
              <a:t>of the </a:t>
            </a:r>
            <a:r>
              <a:rPr lang="en-US" b="1" dirty="0" smtClean="0"/>
              <a:t>Cross</a:t>
            </a:r>
            <a:r>
              <a:rPr lang="en-US" b="1" dirty="0"/>
              <a:t>?</a:t>
            </a:r>
          </a:p>
          <a:p>
            <a:pPr marL="0" indent="0">
              <a:lnSpc>
                <a:spcPct val="100000"/>
              </a:lnSpc>
              <a:spcBef>
                <a:spcPts val="0"/>
              </a:spcBef>
              <a:buNone/>
            </a:pPr>
            <a:r>
              <a:rPr lang="en-US" dirty="0"/>
              <a:t>	The Sacrifice of the Mass is the Sacrifice of the Cross, the </a:t>
            </a:r>
            <a:r>
              <a:rPr lang="en-US" dirty="0" smtClean="0"/>
              <a:t>	only difference </a:t>
            </a:r>
            <a:r>
              <a:rPr lang="en-US" dirty="0"/>
              <a:t>is in </a:t>
            </a:r>
            <a:r>
              <a:rPr lang="en-US" dirty="0" smtClean="0"/>
              <a:t>the </a:t>
            </a:r>
            <a:r>
              <a:rPr lang="en-US" dirty="0"/>
              <a:t>manner of performing it. (CCC </a:t>
            </a:r>
            <a:r>
              <a:rPr lang="en-US" dirty="0" smtClean="0"/>
              <a:t>	1366-67</a:t>
            </a:r>
            <a:r>
              <a:rPr lang="en-US" dirty="0"/>
              <a:t>)</a:t>
            </a:r>
          </a:p>
          <a:p>
            <a:pPr>
              <a:lnSpc>
                <a:spcPct val="100000"/>
              </a:lnSpc>
              <a:spcBef>
                <a:spcPts val="0"/>
              </a:spcBef>
            </a:pPr>
            <a:endParaRPr lang="en-US" dirty="0"/>
          </a:p>
        </p:txBody>
      </p:sp>
    </p:spTree>
    <p:extLst>
      <p:ext uri="{BB962C8B-B14F-4D97-AF65-F5344CB8AC3E}">
        <p14:creationId xmlns:p14="http://schemas.microsoft.com/office/powerpoint/2010/main" val="15082406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9" y="-141492"/>
            <a:ext cx="10839490" cy="1248397"/>
          </a:xfrm>
        </p:spPr>
        <p:txBody>
          <a:bodyPr/>
          <a:lstStyle/>
          <a:p>
            <a:r>
              <a:rPr lang="en-US" dirty="0">
                <a:solidFill>
                  <a:srgbClr val="688988"/>
                </a:solidFill>
              </a:rPr>
              <a:t>Sacrifices</a:t>
            </a:r>
          </a:p>
        </p:txBody>
      </p:sp>
      <p:sp>
        <p:nvSpPr>
          <p:cNvPr id="3" name="Content Placeholder 2"/>
          <p:cNvSpPr>
            <a:spLocks noGrp="1"/>
          </p:cNvSpPr>
          <p:nvPr>
            <p:ph idx="1"/>
          </p:nvPr>
        </p:nvSpPr>
        <p:spPr>
          <a:xfrm>
            <a:off x="2" y="818147"/>
            <a:ext cx="11670630" cy="6039853"/>
          </a:xfrm>
        </p:spPr>
        <p:txBody>
          <a:bodyPr>
            <a:normAutofit fontScale="92500" lnSpcReduction="20000"/>
          </a:bodyPr>
          <a:lstStyle/>
          <a:p>
            <a:pPr lvl="0">
              <a:lnSpc>
                <a:spcPct val="120000"/>
              </a:lnSpc>
            </a:pPr>
            <a:r>
              <a:rPr lang="en-US" dirty="0"/>
              <a:t>Were burnt offerings or sacrifices of oblation to God in the Old Testament</a:t>
            </a:r>
          </a:p>
          <a:p>
            <a:pPr lvl="0">
              <a:lnSpc>
                <a:spcPct val="120000"/>
              </a:lnSpc>
            </a:pPr>
            <a:r>
              <a:rPr lang="en-US" dirty="0"/>
              <a:t>They showed that God was more valuable than </a:t>
            </a:r>
            <a:r>
              <a:rPr lang="en-US" dirty="0" smtClean="0"/>
              <a:t>His                                gifts</a:t>
            </a:r>
            <a:endParaRPr lang="en-US" dirty="0"/>
          </a:p>
          <a:p>
            <a:pPr lvl="0">
              <a:lnSpc>
                <a:spcPct val="120000"/>
              </a:lnSpc>
            </a:pPr>
            <a:r>
              <a:rPr lang="en-US" dirty="0"/>
              <a:t>Abraham and Old Testament </a:t>
            </a:r>
            <a:r>
              <a:rPr lang="en-US" dirty="0" smtClean="0"/>
              <a:t>priests </a:t>
            </a:r>
            <a:r>
              <a:rPr lang="en-US" dirty="0"/>
              <a:t>made sacrifices</a:t>
            </a:r>
          </a:p>
          <a:p>
            <a:pPr lvl="0">
              <a:lnSpc>
                <a:spcPct val="120000"/>
              </a:lnSpc>
            </a:pPr>
            <a:r>
              <a:rPr lang="en-US" dirty="0"/>
              <a:t>3 Main Types of Sacrifices:</a:t>
            </a:r>
          </a:p>
          <a:p>
            <a:pPr lvl="1">
              <a:lnSpc>
                <a:spcPct val="120000"/>
              </a:lnSpc>
              <a:buFont typeface="Wingdings" panose="05000000000000000000" pitchFamily="2" charset="2"/>
              <a:buChar char="Ø"/>
            </a:pPr>
            <a:r>
              <a:rPr lang="en-US" dirty="0"/>
              <a:t> Gifts—in these offerings they rejoiced in God’s power, rule, and goodness to them</a:t>
            </a:r>
          </a:p>
          <a:p>
            <a:pPr lvl="1">
              <a:lnSpc>
                <a:spcPct val="120000"/>
              </a:lnSpc>
              <a:buFont typeface="Wingdings" panose="05000000000000000000" pitchFamily="2" charset="2"/>
              <a:buChar char="Ø"/>
            </a:pPr>
            <a:r>
              <a:rPr lang="en-US" dirty="0"/>
              <a:t> Atonement—the people asked God to forgive their sins and were meant to express their sorrow</a:t>
            </a:r>
          </a:p>
          <a:p>
            <a:pPr lvl="1">
              <a:lnSpc>
                <a:spcPct val="120000"/>
              </a:lnSpc>
              <a:buFont typeface="Wingdings" panose="05000000000000000000" pitchFamily="2" charset="2"/>
              <a:buChar char="Ø"/>
            </a:pPr>
            <a:r>
              <a:rPr lang="en-US" dirty="0"/>
              <a:t> Peace Offering—the people shared a feast of thanksgiving and communion with one another and </a:t>
            </a:r>
            <a:r>
              <a:rPr lang="en-US" dirty="0" smtClean="0"/>
              <a:t>God </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31450"/>
          <a:stretch/>
        </p:blipFill>
        <p:spPr>
          <a:xfrm>
            <a:off x="9192128" y="1408121"/>
            <a:ext cx="2815388" cy="2683265"/>
          </a:xfrm>
          <a:prstGeom prst="rect">
            <a:avLst/>
          </a:prstGeom>
        </p:spPr>
      </p:pic>
    </p:spTree>
    <p:extLst>
      <p:ext uri="{BB962C8B-B14F-4D97-AF65-F5344CB8AC3E}">
        <p14:creationId xmlns:p14="http://schemas.microsoft.com/office/powerpoint/2010/main" val="12947255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0"/>
            <a:ext cx="10839490" cy="1609344"/>
          </a:xfrm>
        </p:spPr>
        <p:txBody>
          <a:bodyPr/>
          <a:lstStyle/>
          <a:p>
            <a:r>
              <a:rPr lang="en-US" dirty="0">
                <a:solidFill>
                  <a:srgbClr val="688988"/>
                </a:solidFill>
              </a:rPr>
              <a:t>The Holy Mass</a:t>
            </a:r>
          </a:p>
        </p:txBody>
      </p:sp>
      <p:sp>
        <p:nvSpPr>
          <p:cNvPr id="3" name="Content Placeholder 2"/>
          <p:cNvSpPr>
            <a:spLocks noGrp="1"/>
          </p:cNvSpPr>
          <p:nvPr>
            <p:ph sz="half" idx="1"/>
          </p:nvPr>
        </p:nvSpPr>
        <p:spPr>
          <a:xfrm>
            <a:off x="371580" y="1609344"/>
            <a:ext cx="5273056" cy="3977640"/>
          </a:xfrm>
        </p:spPr>
        <p:txBody>
          <a:bodyPr>
            <a:normAutofit/>
          </a:bodyPr>
          <a:lstStyle/>
          <a:p>
            <a:pPr lvl="0"/>
            <a:r>
              <a:rPr lang="en-US" sz="3200" dirty="0"/>
              <a:t>Do Activity Book pp. 80</a:t>
            </a:r>
          </a:p>
          <a:p>
            <a:r>
              <a:rPr lang="en-US" sz="3200" dirty="0"/>
              <a:t>Take the students to church and show them the parts of the Mass in the daily missal. </a:t>
            </a:r>
          </a:p>
        </p:txBody>
      </p:sp>
      <p:sp>
        <p:nvSpPr>
          <p:cNvPr id="4" name="Content Placeholder 3"/>
          <p:cNvSpPr>
            <a:spLocks noGrp="1"/>
          </p:cNvSpPr>
          <p:nvPr>
            <p:ph sz="half" idx="2"/>
          </p:nvPr>
        </p:nvSpPr>
        <p:spPr>
          <a:xfrm>
            <a:off x="5858654" y="1609344"/>
            <a:ext cx="5294376" cy="3977640"/>
          </a:xfrm>
        </p:spPr>
        <p:txBody>
          <a:bodyPr vert="horz" lIns="91440" tIns="45720" rIns="91440" bIns="45720" rtlCol="0" anchor="t">
            <a:normAutofit/>
          </a:bodyPr>
          <a:lstStyle/>
          <a:p>
            <a:pPr lvl="0"/>
            <a:r>
              <a:rPr lang="en-US" sz="3200" dirty="0"/>
              <a:t>Catholic Mass—The Consecration</a:t>
            </a:r>
          </a:p>
          <a:p>
            <a:pPr marL="0" indent="0">
              <a:buNone/>
            </a:pPr>
            <a:r>
              <a:rPr lang="en-US" sz="3200" u="sng" dirty="0">
                <a:hlinkClick r:id="rId2"/>
              </a:rPr>
              <a:t>https://safeshare.tv/x/ss589b9905e48d6</a:t>
            </a:r>
            <a:endParaRPr lang="en-US" sz="3200" u="sng" dirty="0"/>
          </a:p>
          <a:p>
            <a:pPr marL="0" indent="0">
              <a:buNone/>
            </a:pP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2786" y="3851213"/>
            <a:ext cx="4058351" cy="2910535"/>
          </a:xfrm>
          <a:prstGeom prst="rect">
            <a:avLst/>
          </a:prstGeom>
        </p:spPr>
      </p:pic>
    </p:spTree>
    <p:extLst>
      <p:ext uri="{BB962C8B-B14F-4D97-AF65-F5344CB8AC3E}">
        <p14:creationId xmlns:p14="http://schemas.microsoft.com/office/powerpoint/2010/main" val="231529087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219937"/>
            <a:ext cx="10839490" cy="911031"/>
          </a:xfrm>
        </p:spPr>
        <p:txBody>
          <a:bodyPr/>
          <a:lstStyle/>
          <a:p>
            <a:r>
              <a:rPr lang="en-US" dirty="0">
                <a:solidFill>
                  <a:srgbClr val="688988"/>
                </a:solidFill>
              </a:rPr>
              <a:t>Closing</a:t>
            </a:r>
          </a:p>
        </p:txBody>
      </p:sp>
      <p:sp>
        <p:nvSpPr>
          <p:cNvPr id="3" name="Content Placeholder 2"/>
          <p:cNvSpPr>
            <a:spLocks noGrp="1"/>
          </p:cNvSpPr>
          <p:nvPr>
            <p:ph idx="1"/>
          </p:nvPr>
        </p:nvSpPr>
        <p:spPr>
          <a:xfrm>
            <a:off x="288757" y="1130968"/>
            <a:ext cx="11574379" cy="5727031"/>
          </a:xfrm>
        </p:spPr>
        <p:txBody>
          <a:bodyPr>
            <a:normAutofit/>
          </a:bodyPr>
          <a:lstStyle/>
          <a:p>
            <a:pPr marL="0" lvl="0" indent="0">
              <a:buNone/>
            </a:pPr>
            <a:r>
              <a:rPr lang="en-US" dirty="0"/>
              <a:t>Pray together the Gloria:</a:t>
            </a:r>
          </a:p>
          <a:p>
            <a:pPr marL="0" indent="0">
              <a:buNone/>
            </a:pPr>
            <a:r>
              <a:rPr lang="en-US" dirty="0"/>
              <a:t>Glory to God in the highest, and on earth peace to people of good will. </a:t>
            </a:r>
            <a:r>
              <a:rPr lang="en-US" dirty="0" smtClean="0"/>
              <a:t>We </a:t>
            </a:r>
            <a:r>
              <a:rPr lang="en-US" dirty="0"/>
              <a:t>praise you, we bless you, we adore you, we glorify you, we give you thanks for your great glory, Lord God, heavenly King, O God, almighty Father. Lord Jesus Christ, Only Begotten Son, Lord God, Lamb of God, Son of the Father, you take away the sins of the world, have mercy on us; you take away the sins of the world, receive our prayer; you are seated at the right hand of the Father, have mercy on us. For you alone are the Holy One, you alone are the Lord, you alone are the Most High, Jesus Christ, with the Holy Spirit, in the glory of God the Father. Amen.</a:t>
            </a:r>
          </a:p>
        </p:txBody>
      </p:sp>
    </p:spTree>
    <p:extLst>
      <p:ext uri="{BB962C8B-B14F-4D97-AF65-F5344CB8AC3E}">
        <p14:creationId xmlns:p14="http://schemas.microsoft.com/office/powerpoint/2010/main" val="372879416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244002"/>
            <a:ext cx="10839490" cy="1609344"/>
          </a:xfrm>
        </p:spPr>
        <p:txBody>
          <a:bodyPr/>
          <a:lstStyle/>
          <a:p>
            <a:r>
              <a:rPr lang="en-US" dirty="0">
                <a:solidFill>
                  <a:srgbClr val="688988"/>
                </a:solidFill>
              </a:rPr>
              <a:t>Old Testament Sacrifices and Offerings</a:t>
            </a:r>
          </a:p>
        </p:txBody>
      </p:sp>
      <p:sp>
        <p:nvSpPr>
          <p:cNvPr id="3" name="Content Placeholder 2"/>
          <p:cNvSpPr>
            <a:spLocks noGrp="1"/>
          </p:cNvSpPr>
          <p:nvPr>
            <p:ph idx="1"/>
          </p:nvPr>
        </p:nvSpPr>
        <p:spPr>
          <a:xfrm>
            <a:off x="288758" y="1901116"/>
            <a:ext cx="11164810" cy="4516501"/>
          </a:xfrm>
        </p:spPr>
        <p:txBody>
          <a:bodyPr>
            <a:normAutofit fontScale="92500" lnSpcReduction="10000"/>
          </a:bodyPr>
          <a:lstStyle/>
          <a:p>
            <a:pPr lvl="0"/>
            <a:r>
              <a:rPr lang="en-US" dirty="0"/>
              <a:t>Offered up bloody sacrifices of animals</a:t>
            </a:r>
          </a:p>
          <a:p>
            <a:pPr lvl="0"/>
            <a:r>
              <a:rPr lang="en-US" dirty="0"/>
              <a:t>Used cows, sheep, doves</a:t>
            </a:r>
          </a:p>
          <a:p>
            <a:pPr lvl="0"/>
            <a:r>
              <a:rPr lang="en-US" dirty="0"/>
              <a:t>Animals were placed on an altar</a:t>
            </a:r>
          </a:p>
          <a:p>
            <a:pPr lvl="0"/>
            <a:r>
              <a:rPr lang="en-US" dirty="0"/>
              <a:t>Killed it, shed its blood, and burned it</a:t>
            </a:r>
          </a:p>
          <a:p>
            <a:pPr lvl="0"/>
            <a:r>
              <a:rPr lang="en-US" dirty="0"/>
              <a:t>Many times they offered their best animals</a:t>
            </a:r>
          </a:p>
          <a:p>
            <a:pPr lvl="0"/>
            <a:endParaRPr lang="en-US" sz="1100" dirty="0"/>
          </a:p>
          <a:p>
            <a:pPr marL="0" lvl="0" indent="0">
              <a:lnSpc>
                <a:spcPct val="120000"/>
              </a:lnSpc>
              <a:spcBef>
                <a:spcPts val="0"/>
              </a:spcBef>
              <a:buNone/>
            </a:pPr>
            <a:r>
              <a:rPr lang="en-US" dirty="0"/>
              <a:t>How can we make sacrifices every day to show our love of God?</a:t>
            </a:r>
          </a:p>
          <a:p>
            <a:pPr marL="0" indent="0">
              <a:lnSpc>
                <a:spcPct val="120000"/>
              </a:lnSpc>
              <a:spcBef>
                <a:spcPts val="0"/>
              </a:spcBef>
              <a:buNone/>
            </a:pPr>
            <a:r>
              <a:rPr lang="en-US" dirty="0"/>
              <a:t>During which </a:t>
            </a:r>
            <a:r>
              <a:rPr lang="en-US" dirty="0" smtClean="0"/>
              <a:t>liturgical </a:t>
            </a:r>
            <a:r>
              <a:rPr lang="en-US" dirty="0"/>
              <a:t>season do we offering things up to God? Why?</a:t>
            </a:r>
          </a:p>
          <a:p>
            <a:pPr marL="0" lv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0526" y="1361668"/>
            <a:ext cx="4042610" cy="3230558"/>
          </a:xfrm>
          <a:prstGeom prst="rect">
            <a:avLst/>
          </a:prstGeom>
        </p:spPr>
      </p:pic>
    </p:spTree>
    <p:extLst>
      <p:ext uri="{BB962C8B-B14F-4D97-AF65-F5344CB8AC3E}">
        <p14:creationId xmlns:p14="http://schemas.microsoft.com/office/powerpoint/2010/main" val="15393894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88988"/>
                </a:solidFill>
              </a:rPr>
              <a:t>Jesus, My Lord</a:t>
            </a:r>
          </a:p>
        </p:txBody>
      </p:sp>
      <p:sp>
        <p:nvSpPr>
          <p:cNvPr id="3" name="Content Placeholder 2"/>
          <p:cNvSpPr>
            <a:spLocks noGrp="1"/>
          </p:cNvSpPr>
          <p:nvPr>
            <p:ph sz="half" idx="1"/>
          </p:nvPr>
        </p:nvSpPr>
        <p:spPr/>
        <p:txBody>
          <a:bodyPr>
            <a:normAutofit/>
          </a:bodyPr>
          <a:lstStyle/>
          <a:p>
            <a:pPr lvl="0"/>
            <a:r>
              <a:rPr lang="en-US" sz="3200" dirty="0"/>
              <a:t>Do Activity Book p. 77 </a:t>
            </a:r>
          </a:p>
        </p:txBody>
      </p:sp>
      <p:sp>
        <p:nvSpPr>
          <p:cNvPr id="4" name="Content Placeholder 3"/>
          <p:cNvSpPr>
            <a:spLocks noGrp="1"/>
          </p:cNvSpPr>
          <p:nvPr>
            <p:ph sz="half" idx="2"/>
          </p:nvPr>
        </p:nvSpPr>
        <p:spPr>
          <a:xfrm>
            <a:off x="5824728" y="2194560"/>
            <a:ext cx="5294376" cy="3977640"/>
          </a:xfrm>
        </p:spPr>
        <p:txBody>
          <a:bodyPr vert="horz" lIns="91440" tIns="45720" rIns="91440" bIns="45720" rtlCol="0" anchor="t">
            <a:normAutofit/>
          </a:bodyPr>
          <a:lstStyle/>
          <a:p>
            <a:pPr lvl="0"/>
            <a:r>
              <a:rPr lang="en-US" sz="3200" dirty="0"/>
              <a:t>Jesus, my Lord, my God, my All</a:t>
            </a:r>
          </a:p>
          <a:p>
            <a:pPr marL="0" indent="0">
              <a:buNone/>
            </a:pPr>
            <a:r>
              <a:rPr lang="en-US" sz="3200" u="sng" dirty="0">
                <a:hlinkClick r:id="rId2"/>
              </a:rPr>
              <a:t>https://safeshare.tv/x/1fGlVwXOTaU</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848" y="2881983"/>
            <a:ext cx="3659138" cy="3390801"/>
          </a:xfrm>
          <a:prstGeom prst="rect">
            <a:avLst/>
          </a:prstGeom>
        </p:spPr>
      </p:pic>
    </p:spTree>
    <p:extLst>
      <p:ext uri="{BB962C8B-B14F-4D97-AF65-F5344CB8AC3E}">
        <p14:creationId xmlns:p14="http://schemas.microsoft.com/office/powerpoint/2010/main" val="220143606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88988"/>
                </a:solidFill>
              </a:rPr>
              <a:t>Closing</a:t>
            </a:r>
          </a:p>
        </p:txBody>
      </p:sp>
      <p:sp>
        <p:nvSpPr>
          <p:cNvPr id="3" name="Content Placeholder 2"/>
          <p:cNvSpPr>
            <a:spLocks noGrp="1"/>
          </p:cNvSpPr>
          <p:nvPr>
            <p:ph idx="1"/>
          </p:nvPr>
        </p:nvSpPr>
        <p:spPr/>
        <p:txBody>
          <a:bodyPr/>
          <a:lstStyle/>
          <a:p>
            <a:r>
              <a:rPr lang="en-US" dirty="0"/>
              <a:t>Pray together the Our Father after asking the students to offer their own intentions.</a:t>
            </a:r>
          </a:p>
        </p:txBody>
      </p:sp>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4256" y="3647403"/>
            <a:ext cx="3427690" cy="2441799"/>
          </a:xfrm>
          <a:prstGeom prst="rect">
            <a:avLst/>
          </a:prstGeom>
        </p:spPr>
      </p:pic>
    </p:spTree>
    <p:extLst>
      <p:ext uri="{BB962C8B-B14F-4D97-AF65-F5344CB8AC3E}">
        <p14:creationId xmlns:p14="http://schemas.microsoft.com/office/powerpoint/2010/main" val="246887156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20: </a:t>
            </a:r>
            <a:r>
              <a:rPr lang="en-US" sz="6600" dirty="0"/>
              <a:t>Offering Gifts of Love </a:t>
            </a:r>
            <a:r>
              <a:rPr lang="en-US" dirty="0"/>
              <a:t>Lesson 2</a:t>
            </a:r>
          </a:p>
        </p:txBody>
      </p:sp>
      <p:sp>
        <p:nvSpPr>
          <p:cNvPr id="3" name="Subtitle 2"/>
          <p:cNvSpPr>
            <a:spLocks noGrp="1"/>
          </p:cNvSpPr>
          <p:nvPr>
            <p:ph type="subTitle" idx="1"/>
          </p:nvPr>
        </p:nvSpPr>
        <p:spPr/>
        <p:txBody>
          <a:bodyPr>
            <a:normAutofit fontScale="85000" lnSpcReduction="20000"/>
          </a:bodyPr>
          <a:lstStyle/>
          <a:p>
            <a:r>
              <a:rPr lang="en-US" dirty="0">
                <a:solidFill>
                  <a:schemeClr val="accent2">
                    <a:lumMod val="75000"/>
                  </a:schemeClr>
                </a:solidFill>
              </a:rPr>
              <a:t>“This chalice which is poured out for you is the new covenant in </a:t>
            </a:r>
            <a:r>
              <a:rPr lang="en-US" dirty="0" smtClean="0">
                <a:solidFill>
                  <a:schemeClr val="accent2">
                    <a:lumMod val="75000"/>
                  </a:schemeClr>
                </a:solidFill>
              </a:rPr>
              <a:t>My </a:t>
            </a:r>
            <a:r>
              <a:rPr lang="en-US" dirty="0">
                <a:solidFill>
                  <a:schemeClr val="accent2">
                    <a:lumMod val="75000"/>
                  </a:schemeClr>
                </a:solidFill>
              </a:rPr>
              <a:t>blood. “</a:t>
            </a:r>
          </a:p>
          <a:p>
            <a:r>
              <a:rPr lang="en-US" dirty="0">
                <a:solidFill>
                  <a:schemeClr val="accent2">
                    <a:lumMod val="75000"/>
                  </a:schemeClr>
                </a:solidFill>
              </a:rPr>
              <a:t>--Luke 22:20</a:t>
            </a:r>
          </a:p>
        </p:txBody>
      </p:sp>
    </p:spTree>
    <p:extLst>
      <p:ext uri="{BB962C8B-B14F-4D97-AF65-F5344CB8AC3E}">
        <p14:creationId xmlns:p14="http://schemas.microsoft.com/office/powerpoint/2010/main" val="1488075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0"/>
            <a:ext cx="10839490" cy="1609344"/>
          </a:xfrm>
        </p:spPr>
        <p:txBody>
          <a:bodyPr/>
          <a:lstStyle/>
          <a:p>
            <a:r>
              <a:rPr lang="en-US" dirty="0">
                <a:solidFill>
                  <a:srgbClr val="688988"/>
                </a:solidFill>
              </a:rPr>
              <a:t>Jesus was a gift</a:t>
            </a:r>
          </a:p>
        </p:txBody>
      </p:sp>
      <p:sp>
        <p:nvSpPr>
          <p:cNvPr id="3" name="Content Placeholder 2"/>
          <p:cNvSpPr>
            <a:spLocks noGrp="1"/>
          </p:cNvSpPr>
          <p:nvPr>
            <p:ph idx="1"/>
          </p:nvPr>
        </p:nvSpPr>
        <p:spPr>
          <a:xfrm>
            <a:off x="288758" y="1609345"/>
            <a:ext cx="9673389" cy="5028564"/>
          </a:xfrm>
        </p:spPr>
        <p:txBody>
          <a:bodyPr>
            <a:normAutofit/>
          </a:bodyPr>
          <a:lstStyle/>
          <a:p>
            <a:pPr lvl="0"/>
            <a:r>
              <a:rPr lang="en-US" dirty="0"/>
              <a:t>He was the perfect sacrifice, the perfect offering to God</a:t>
            </a:r>
          </a:p>
          <a:p>
            <a:pPr lvl="0"/>
            <a:r>
              <a:rPr lang="en-US" dirty="0"/>
              <a:t>He offered Himself by dying on the Cross</a:t>
            </a:r>
          </a:p>
          <a:p>
            <a:pPr lvl="0"/>
            <a:r>
              <a:rPr lang="en-US" dirty="0"/>
              <a:t>He died for our sins so we could be reunited with Him one day</a:t>
            </a:r>
          </a:p>
          <a:p>
            <a:pPr lvl="0"/>
            <a:r>
              <a:rPr lang="en-US" dirty="0"/>
              <a:t>The gates of Heaven were opened as a result</a:t>
            </a:r>
          </a:p>
          <a:p>
            <a:pPr lvl="0"/>
            <a:r>
              <a:rPr lang="en-US" dirty="0"/>
              <a:t>The sacrifice was so perfect and so true </a:t>
            </a:r>
          </a:p>
          <a:p>
            <a:r>
              <a:rPr lang="en-US" dirty="0"/>
              <a:t>It washed away Adam's sin and all sin </a:t>
            </a:r>
            <a:r>
              <a:rPr lang="en-US" dirty="0" smtClean="0"/>
              <a:t>and thus </a:t>
            </a:r>
            <a:r>
              <a:rPr lang="en-US" dirty="0"/>
              <a:t>saved the whole human race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8063" y="131528"/>
            <a:ext cx="2400337" cy="4272029"/>
          </a:xfrm>
          <a:prstGeom prst="rect">
            <a:avLst/>
          </a:prstGeom>
        </p:spPr>
      </p:pic>
    </p:spTree>
    <p:extLst>
      <p:ext uri="{BB962C8B-B14F-4D97-AF65-F5344CB8AC3E}">
        <p14:creationId xmlns:p14="http://schemas.microsoft.com/office/powerpoint/2010/main" val="2521710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38195"/>
            <a:ext cx="10839490" cy="1609344"/>
          </a:xfrm>
        </p:spPr>
        <p:txBody>
          <a:bodyPr/>
          <a:lstStyle/>
          <a:p>
            <a:r>
              <a:rPr lang="en-US" dirty="0">
                <a:solidFill>
                  <a:srgbClr val="688988"/>
                </a:solidFill>
              </a:rPr>
              <a:t>Jesus is the perfect sacrifice</a:t>
            </a:r>
          </a:p>
        </p:txBody>
      </p:sp>
      <p:sp>
        <p:nvSpPr>
          <p:cNvPr id="3" name="Content Placeholder 2"/>
          <p:cNvSpPr>
            <a:spLocks noGrp="1"/>
          </p:cNvSpPr>
          <p:nvPr>
            <p:ph idx="1"/>
          </p:nvPr>
        </p:nvSpPr>
        <p:spPr>
          <a:xfrm>
            <a:off x="288758" y="1251285"/>
            <a:ext cx="10839490" cy="5386624"/>
          </a:xfrm>
        </p:spPr>
        <p:txBody>
          <a:bodyPr>
            <a:normAutofit fontScale="92500" lnSpcReduction="10000"/>
          </a:bodyPr>
          <a:lstStyle/>
          <a:p>
            <a:r>
              <a:rPr lang="en-US" dirty="0"/>
              <a:t>He is God the Son</a:t>
            </a:r>
          </a:p>
          <a:p>
            <a:r>
              <a:rPr lang="en-US" dirty="0"/>
              <a:t>He is Man</a:t>
            </a:r>
          </a:p>
          <a:p>
            <a:r>
              <a:rPr lang="en-US" dirty="0"/>
              <a:t>He is sinless</a:t>
            </a:r>
          </a:p>
          <a:p>
            <a:r>
              <a:rPr lang="en-US" dirty="0"/>
              <a:t>He loves perfectly</a:t>
            </a:r>
          </a:p>
          <a:p>
            <a:r>
              <a:rPr lang="en-US" dirty="0"/>
              <a:t>He freely gave up His life</a:t>
            </a:r>
          </a:p>
          <a:p>
            <a:r>
              <a:rPr lang="en-US" dirty="0"/>
              <a:t>He </a:t>
            </a:r>
            <a:r>
              <a:rPr lang="en-US" dirty="0" smtClean="0"/>
              <a:t>died </a:t>
            </a:r>
            <a:r>
              <a:rPr lang="en-US" dirty="0"/>
              <a:t>once for ALL our sins and His sacrifice </a:t>
            </a:r>
            <a:r>
              <a:rPr lang="en-US" dirty="0" smtClean="0"/>
              <a:t>is </a:t>
            </a:r>
            <a:r>
              <a:rPr lang="en-US" dirty="0"/>
              <a:t>good for all eternity</a:t>
            </a:r>
          </a:p>
          <a:p>
            <a:endParaRPr lang="en-US" sz="1700" dirty="0"/>
          </a:p>
          <a:p>
            <a:pPr marL="0" indent="0">
              <a:buNone/>
            </a:pPr>
            <a:r>
              <a:rPr lang="en-US" dirty="0"/>
              <a:t>How can we show our appreciation to Jesus for making the ultimate sacrifice for us?</a:t>
            </a:r>
          </a:p>
          <a:p>
            <a:pPr marL="0" indent="0">
              <a:buNone/>
            </a:pPr>
            <a:r>
              <a:rPr lang="en-US" dirty="0"/>
              <a:t>How can we make sacrifices to show our love?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300" y="1251285"/>
            <a:ext cx="3260693" cy="2325961"/>
          </a:xfrm>
          <a:prstGeom prst="rect">
            <a:avLst/>
          </a:prstGeom>
        </p:spPr>
      </p:pic>
    </p:spTree>
    <p:extLst>
      <p:ext uri="{BB962C8B-B14F-4D97-AF65-F5344CB8AC3E}">
        <p14:creationId xmlns:p14="http://schemas.microsoft.com/office/powerpoint/2010/main" val="16210683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88988"/>
                </a:solidFill>
              </a:rPr>
              <a:t>Sacrifices</a:t>
            </a:r>
          </a:p>
        </p:txBody>
      </p:sp>
      <p:sp>
        <p:nvSpPr>
          <p:cNvPr id="3" name="Content Placeholder 2"/>
          <p:cNvSpPr>
            <a:spLocks noGrp="1"/>
          </p:cNvSpPr>
          <p:nvPr>
            <p:ph sz="half" idx="1"/>
          </p:nvPr>
        </p:nvSpPr>
        <p:spPr/>
        <p:txBody>
          <a:bodyPr>
            <a:normAutofit/>
          </a:bodyPr>
          <a:lstStyle/>
          <a:p>
            <a:pPr lvl="0"/>
            <a:r>
              <a:rPr lang="en-US" sz="3200" dirty="0"/>
              <a:t>Do Activity Book p. 78 </a:t>
            </a:r>
          </a:p>
        </p:txBody>
      </p:sp>
      <p:sp>
        <p:nvSpPr>
          <p:cNvPr id="4" name="Content Placeholder 3"/>
          <p:cNvSpPr>
            <a:spLocks noGrp="1"/>
          </p:cNvSpPr>
          <p:nvPr>
            <p:ph sz="half" idx="2"/>
          </p:nvPr>
        </p:nvSpPr>
        <p:spPr>
          <a:xfrm>
            <a:off x="6195301" y="2194560"/>
            <a:ext cx="5294376" cy="3977640"/>
          </a:xfrm>
        </p:spPr>
        <p:txBody>
          <a:bodyPr vert="horz" lIns="91440" tIns="45720" rIns="91440" bIns="45720" rtlCol="0" anchor="t">
            <a:normAutofit/>
          </a:bodyPr>
          <a:lstStyle/>
          <a:p>
            <a:pPr lvl="0"/>
            <a:r>
              <a:rPr lang="en-US" sz="3200" dirty="0"/>
              <a:t>Abraham and Isaac</a:t>
            </a:r>
          </a:p>
          <a:p>
            <a:pPr marL="0" indent="0">
              <a:buNone/>
            </a:pPr>
            <a:r>
              <a:rPr lang="en-US" sz="3200" u="sng" dirty="0">
                <a:hlinkClick r:id="rId2"/>
              </a:rPr>
              <a:t>https://safeshare.tv/x/ss589b980f49102</a:t>
            </a:r>
            <a:endParaRPr lang="en-US" sz="3200"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8975"/>
          <a:stretch/>
        </p:blipFill>
        <p:spPr>
          <a:xfrm>
            <a:off x="583050" y="2935706"/>
            <a:ext cx="5125453" cy="2928005"/>
          </a:xfrm>
          <a:prstGeom prst="rect">
            <a:avLst/>
          </a:prstGeom>
        </p:spPr>
      </p:pic>
    </p:spTree>
    <p:extLst>
      <p:ext uri="{BB962C8B-B14F-4D97-AF65-F5344CB8AC3E}">
        <p14:creationId xmlns:p14="http://schemas.microsoft.com/office/powerpoint/2010/main" val="1490462175"/>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docProps/app.xml><?xml version="1.0" encoding="utf-8"?>
<Properties xmlns="http://schemas.openxmlformats.org/officeDocument/2006/extended-properties" xmlns:vt="http://schemas.openxmlformats.org/officeDocument/2006/docPropsVTypes">
  <Template>TM03090434[[fn=Wood Type]]</Template>
  <TotalTime>3170</TotalTime>
  <Words>1320</Words>
  <Application>Microsoft Office PowerPoint</Application>
  <PresentationFormat>Widescreen</PresentationFormat>
  <Paragraphs>125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Black</vt:lpstr>
      <vt:lpstr>Wingdings</vt:lpstr>
      <vt:lpstr>Wood Type</vt:lpstr>
      <vt:lpstr>Chapter 20: Offering Gifts of Love Lesson 1</vt:lpstr>
      <vt:lpstr>Sacrifices</vt:lpstr>
      <vt:lpstr>Old Testament Sacrifices and Offerings</vt:lpstr>
      <vt:lpstr>Jesus, My Lord</vt:lpstr>
      <vt:lpstr>Closing</vt:lpstr>
      <vt:lpstr>Chapter 20: Offering Gifts of Love Lesson 2</vt:lpstr>
      <vt:lpstr>Jesus was a gift</vt:lpstr>
      <vt:lpstr>Jesus is the perfect sacrifice</vt:lpstr>
      <vt:lpstr>Sacrifices</vt:lpstr>
      <vt:lpstr>Closing</vt:lpstr>
      <vt:lpstr>Chapter 20: Offering Gifts of Love Lesson 3</vt:lpstr>
      <vt:lpstr>The Sacrifice of the Mass</vt:lpstr>
      <vt:lpstr>Mass Participation and Etiquette</vt:lpstr>
      <vt:lpstr>The Holy Mass</vt:lpstr>
      <vt:lpstr>Closing</vt:lpstr>
      <vt:lpstr>Chapter 20: Offering Gifts of Love Lesson 4</vt:lpstr>
      <vt:lpstr>The Sacrifice of the Mass</vt:lpstr>
      <vt:lpstr>Parts of the Mass</vt:lpstr>
      <vt:lpstr>Questions to know</vt:lpstr>
      <vt:lpstr>The Holy Mass</vt:lpstr>
      <vt:lpstr>Closing</vt:lpstr>
    </vt:vector>
  </TitlesOfParts>
  <Company>Catholic Diocese of Lincoln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Offering Gifts of Love Lesson 1</dc:title>
  <dc:creator>Swim, Sarah</dc:creator>
  <cp:lastModifiedBy>Lincoln Religious Education</cp:lastModifiedBy>
  <cp:revision>55</cp:revision>
  <dcterms:created xsi:type="dcterms:W3CDTF">2016-06-25T20:56:49Z</dcterms:created>
  <dcterms:modified xsi:type="dcterms:W3CDTF">2017-02-08T22:39:56Z</dcterms:modified>
</cp:coreProperties>
</file>