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66" r:id="rId4"/>
    <p:sldId id="265" r:id="rId5"/>
    <p:sldId id="261" r:id="rId6"/>
    <p:sldId id="281" r:id="rId7"/>
    <p:sldId id="267" r:id="rId8"/>
    <p:sldId id="268" r:id="rId9"/>
    <p:sldId id="269" r:id="rId10"/>
    <p:sldId id="270" r:id="rId11"/>
    <p:sldId id="284" r:id="rId12"/>
    <p:sldId id="282" r:id="rId13"/>
    <p:sldId id="271" r:id="rId14"/>
    <p:sldId id="272" r:id="rId15"/>
    <p:sldId id="273" r:id="rId16"/>
    <p:sldId id="285" r:id="rId17"/>
    <p:sldId id="283" r:id="rId18"/>
    <p:sldId id="276" r:id="rId19"/>
    <p:sldId id="277" r:id="rId20"/>
    <p:sldId id="274" r:id="rId21"/>
    <p:sldId id="275" r:id="rId22"/>
    <p:sldId id="28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8" d="100"/>
          <a:sy n="48" d="100"/>
        </p:scale>
        <p:origin x="90"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Autofit/>
          </a:bodyPr>
          <a:lstStyle>
            <a:lvl1pPr marL="0" indent="0" algn="l">
              <a:lnSpc>
                <a:spcPct val="100000"/>
              </a:lnSpc>
              <a:spcBef>
                <a:spcPts val="0"/>
              </a:spcBef>
              <a:buNone/>
              <a:defRPr sz="32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dirty="0"/>
              <a:pPr/>
              <a:t>2/10/2017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6977" y="197758"/>
            <a:ext cx="11701220" cy="902622"/>
          </a:xfrm>
        </p:spPr>
        <p:txBody>
          <a:bodyPr>
            <a:normAutofit/>
          </a:bodyPr>
          <a:lstStyle>
            <a:lvl1pPr>
              <a:defRPr sz="5400"/>
            </a:lvl1pPr>
          </a:lstStyle>
          <a:p>
            <a:r>
              <a:rPr lang="en-US" smtClean="0"/>
              <a:t>Click to edit Master title style</a:t>
            </a:r>
            <a:endParaRPr lang="en-US" dirty="0"/>
          </a:p>
        </p:txBody>
      </p:sp>
      <p:sp>
        <p:nvSpPr>
          <p:cNvPr id="3" name="Content Placeholder 2"/>
          <p:cNvSpPr>
            <a:spLocks noGrp="1"/>
          </p:cNvSpPr>
          <p:nvPr>
            <p:ph idx="1"/>
          </p:nvPr>
        </p:nvSpPr>
        <p:spPr>
          <a:xfrm>
            <a:off x="216976" y="1332854"/>
            <a:ext cx="11701221" cy="5331417"/>
          </a:xfrm>
        </p:spPr>
        <p:txBody>
          <a:bodyPr>
            <a:normAutofit/>
          </a:bodyPr>
          <a:lstStyle>
            <a:lvl1pPr>
              <a:defRPr sz="3600"/>
            </a:lvl1pPr>
            <a:lvl2pPr>
              <a:defRPr sz="3200"/>
            </a:lvl2pPr>
            <a:lvl3pPr>
              <a:defRPr sz="2400"/>
            </a:lvl3pPr>
            <a:lvl4pPr>
              <a:defRPr sz="2400"/>
            </a:lvl4pPr>
            <a:lvl5pPr>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2/10/2017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5"/>
            <a:ext cx="9720072" cy="1522553"/>
          </a:xfrm>
        </p:spPr>
        <p:txBody>
          <a:bodyPr>
            <a:normAutofit/>
          </a:bodyPr>
          <a:lstStyle>
            <a:lvl1pPr>
              <a:defRPr sz="5400"/>
            </a:lvl1pPr>
          </a:lstStyle>
          <a:p>
            <a:r>
              <a:rPr lang="en-US" smtClean="0"/>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normAutofit/>
          </a:bodyPr>
          <a:lstStyle>
            <a:lvl1pPr>
              <a:defRPr sz="3200"/>
            </a:lvl1pPr>
            <a:lvl2pPr>
              <a:defRPr sz="2800"/>
            </a:lvl2pPr>
            <a:lvl3pPr>
              <a:defRPr sz="20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normAutofit/>
          </a:bodyPr>
          <a:lstStyle>
            <a:lvl1pPr>
              <a:defRPr sz="3200"/>
            </a:lvl1pPr>
            <a:lvl2pPr>
              <a:defRPr sz="2800"/>
            </a:lvl2pPr>
            <a:lvl3pPr>
              <a:defRPr sz="20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2/10/2017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2/10/2017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2/10/2017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2/10/2017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2/10/2017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2/10/2017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2/10/2017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2/10/2017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6DFF08F-DC6B-4601-B491-B0F83F6DD2DA}" type="datetimeFigureOut">
              <a:rPr lang="en-US" dirty="0"/>
              <a:pPr/>
              <a:t>2/10/2017</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safeshare.tv/x/RGEuCJF_nmM"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afeshare.tv/x/aah_ITLw3R8" TargetMode="External"/><Relationship Id="rId2" Type="http://schemas.openxmlformats.org/officeDocument/2006/relationships/hyperlink" Target="http://www.bing.com/videos/search?q=significance+of+sign+of+the+cross+video&amp;&amp;view=detail&amp;mid=509BC4EC66F884F1D149509BC4EC66F884F1D149&amp;FORM=VRDGAR" TargetMode="External"/><Relationship Id="rId1" Type="http://schemas.openxmlformats.org/officeDocument/2006/relationships/slideLayout" Target="../slideLayouts/slideLayout2.xml"/><Relationship Id="rId4" Type="http://schemas.openxmlformats.org/officeDocument/2006/relationships/hyperlink" Target="https://safeshare.tv/x/30344167"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safeshare.tv/x/qmMMkqB-7QM"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safeshare.tv/x/aLRbGR0Ll3w"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safeshare.tv/x/1hGwoqtI6BM"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479010"/>
            <a:ext cx="7772400" cy="1944167"/>
          </a:xfrm>
        </p:spPr>
        <p:txBody>
          <a:bodyPr/>
          <a:lstStyle/>
          <a:p>
            <a:r>
              <a:rPr lang="en-US" dirty="0" smtClean="0"/>
              <a:t>Chapter 21:The Holy Mass </a:t>
            </a:r>
            <a:br>
              <a:rPr lang="en-US" dirty="0" smtClean="0"/>
            </a:br>
            <a:r>
              <a:rPr lang="en-US" dirty="0" smtClean="0"/>
              <a:t>Lesson 1</a:t>
            </a:r>
            <a:endParaRPr lang="en-US" dirty="0"/>
          </a:p>
        </p:txBody>
      </p:sp>
      <p:sp>
        <p:nvSpPr>
          <p:cNvPr id="3" name="Subtitle 2"/>
          <p:cNvSpPr>
            <a:spLocks noGrp="1"/>
          </p:cNvSpPr>
          <p:nvPr>
            <p:ph type="subTitle" idx="1"/>
          </p:nvPr>
        </p:nvSpPr>
        <p:spPr>
          <a:xfrm>
            <a:off x="8610600" y="4805153"/>
            <a:ext cx="3581400" cy="1766127"/>
          </a:xfrm>
        </p:spPr>
        <p:txBody>
          <a:bodyPr>
            <a:noAutofit/>
          </a:bodyPr>
          <a:lstStyle/>
          <a:p>
            <a:r>
              <a:rPr lang="en-US" sz="2400" dirty="0" smtClean="0"/>
              <a:t>“Then they told what had happened on the road, and how </a:t>
            </a:r>
            <a:r>
              <a:rPr lang="en-US" sz="2400" dirty="0" smtClean="0"/>
              <a:t>He </a:t>
            </a:r>
            <a:r>
              <a:rPr lang="en-US" sz="2400" dirty="0" smtClean="0"/>
              <a:t>was known to them in the breaking of the bread</a:t>
            </a:r>
            <a:r>
              <a:rPr lang="en-US" sz="2400" dirty="0" smtClean="0"/>
              <a:t>.”</a:t>
            </a:r>
            <a:r>
              <a:rPr lang="en-US" sz="2400" dirty="0" smtClean="0"/>
              <a:t>	--Luke 24:35</a:t>
            </a:r>
            <a:endParaRPr lang="en-US" sz="2400" dirty="0"/>
          </a:p>
        </p:txBody>
      </p:sp>
    </p:spTree>
    <p:extLst>
      <p:ext uri="{BB962C8B-B14F-4D97-AF65-F5344CB8AC3E}">
        <p14:creationId xmlns:p14="http://schemas.microsoft.com/office/powerpoint/2010/main" val="8776593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The Holy Mass</a:t>
            </a:r>
            <a:endParaRPr lang="en-US" dirty="0"/>
          </a:p>
        </p:txBody>
      </p:sp>
      <p:sp>
        <p:nvSpPr>
          <p:cNvPr id="3" name="Content Placeholder 2"/>
          <p:cNvSpPr>
            <a:spLocks noGrp="1"/>
          </p:cNvSpPr>
          <p:nvPr>
            <p:ph idx="1"/>
          </p:nvPr>
        </p:nvSpPr>
        <p:spPr>
          <a:xfrm>
            <a:off x="216976" y="1673817"/>
            <a:ext cx="11701221" cy="4990454"/>
          </a:xfrm>
        </p:spPr>
        <p:txBody>
          <a:bodyPr>
            <a:normAutofit/>
          </a:bodyPr>
          <a:lstStyle/>
          <a:p>
            <a:pPr>
              <a:buFont typeface="Wingdings" panose="05000000000000000000" pitchFamily="2" charset="2"/>
              <a:buChar char="§"/>
            </a:pPr>
            <a:r>
              <a:rPr lang="en-US" dirty="0"/>
              <a:t> </a:t>
            </a:r>
            <a:r>
              <a:rPr lang="en-US" dirty="0" smtClean="0"/>
              <a:t>It is truly the Sacrifice of the Cross</a:t>
            </a:r>
          </a:p>
          <a:p>
            <a:pPr>
              <a:buFont typeface="Wingdings" panose="05000000000000000000" pitchFamily="2" charset="2"/>
              <a:buChar char="§"/>
            </a:pPr>
            <a:r>
              <a:rPr lang="en-US" dirty="0"/>
              <a:t> The sacrifice of Christ on the Cross reconciled man with </a:t>
            </a:r>
            <a:r>
              <a:rPr lang="en-US" dirty="0" smtClean="0"/>
              <a:t>God</a:t>
            </a:r>
          </a:p>
          <a:p>
            <a:pPr lvl="0">
              <a:buFont typeface="Wingdings" panose="05000000000000000000" pitchFamily="2" charset="2"/>
              <a:buChar char="§"/>
            </a:pPr>
            <a:r>
              <a:rPr lang="en-US" dirty="0"/>
              <a:t> At the Last Supper, Jesus gave us a way to share in His sacrifice for all </a:t>
            </a:r>
            <a:r>
              <a:rPr lang="en-US" dirty="0" smtClean="0"/>
              <a:t>time</a:t>
            </a:r>
          </a:p>
          <a:p>
            <a:pPr lvl="0">
              <a:buFont typeface="Wingdings" panose="05000000000000000000" pitchFamily="2" charset="2"/>
              <a:buChar char="§"/>
            </a:pPr>
            <a:r>
              <a:rPr lang="en-US" dirty="0"/>
              <a:t> </a:t>
            </a:r>
            <a:r>
              <a:rPr lang="en-US" dirty="0" smtClean="0"/>
              <a:t>At every Mass we celebrate the miracle of the Last Supper</a:t>
            </a:r>
            <a:endParaRPr lang="en-US" dirty="0"/>
          </a:p>
          <a:p>
            <a:pPr lvl="0">
              <a:buFont typeface="Wingdings" panose="05000000000000000000" pitchFamily="2" charset="2"/>
              <a:buChar char="§"/>
            </a:pPr>
            <a:r>
              <a:rPr lang="en-US" dirty="0" smtClean="0"/>
              <a:t> </a:t>
            </a:r>
            <a:r>
              <a:rPr lang="en-US" dirty="0"/>
              <a:t>Jesus gave His Apostles – and all priests – the power to consecrate the </a:t>
            </a:r>
            <a:r>
              <a:rPr lang="en-US" dirty="0" smtClean="0"/>
              <a:t>Eucharist</a:t>
            </a:r>
          </a:p>
          <a:p>
            <a:pPr marL="0" indent="0">
              <a:buNone/>
            </a:pPr>
            <a:r>
              <a:rPr lang="en-US" dirty="0" smtClean="0"/>
              <a:t>How </a:t>
            </a:r>
            <a:r>
              <a:rPr lang="en-US" dirty="0"/>
              <a:t>are the Last Supper and the Mass related?</a:t>
            </a:r>
          </a:p>
          <a:p>
            <a:pPr marL="0" lvl="0" indent="0">
              <a:buNone/>
            </a:pP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7675" y="0"/>
            <a:ext cx="4015907" cy="2409544"/>
          </a:xfrm>
          <a:prstGeom prst="rect">
            <a:avLst/>
          </a:prstGeom>
        </p:spPr>
      </p:pic>
    </p:spTree>
    <p:extLst>
      <p:ext uri="{BB962C8B-B14F-4D97-AF65-F5344CB8AC3E}">
        <p14:creationId xmlns:p14="http://schemas.microsoft.com/office/powerpoint/2010/main" val="35766950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The Holy Mass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dirty="0" smtClean="0"/>
              <a:t> Jesus’ gift to us of His life was so powerful that He wants us to continue offering it to the Father at Mass until the end of time</a:t>
            </a:r>
          </a:p>
          <a:p>
            <a:pPr>
              <a:buFont typeface="Wingdings" panose="05000000000000000000" pitchFamily="2" charset="2"/>
              <a:buChar char="§"/>
            </a:pPr>
            <a:r>
              <a:rPr lang="en-US" dirty="0"/>
              <a:t> </a:t>
            </a:r>
            <a:r>
              <a:rPr lang="en-US" dirty="0" smtClean="0"/>
              <a:t>We </a:t>
            </a:r>
            <a:r>
              <a:rPr lang="en-US" dirty="0"/>
              <a:t>gather as a parish family and share in Christ’s sacrifice at Mass to celebrate the Passion, Death, </a:t>
            </a:r>
            <a:r>
              <a:rPr lang="en-US" dirty="0" smtClean="0"/>
              <a:t>Resurrection </a:t>
            </a:r>
            <a:r>
              <a:rPr lang="en-US" dirty="0"/>
              <a:t>and Ascension of </a:t>
            </a:r>
            <a:r>
              <a:rPr lang="en-US" dirty="0" smtClean="0"/>
              <a:t>Jesus</a:t>
            </a:r>
          </a:p>
          <a:p>
            <a:pPr>
              <a:buFont typeface="Wingdings" panose="05000000000000000000" pitchFamily="2" charset="2"/>
              <a:buChar char="§"/>
            </a:pPr>
            <a:r>
              <a:rPr lang="en-US" dirty="0"/>
              <a:t> </a:t>
            </a:r>
            <a:r>
              <a:rPr lang="en-US" dirty="0" smtClean="0"/>
              <a:t>Christ’s sacrifice reunited God and </a:t>
            </a:r>
            <a:r>
              <a:rPr lang="en-US" dirty="0" smtClean="0"/>
              <a:t>				     man’s </a:t>
            </a:r>
            <a:r>
              <a:rPr lang="en-US" dirty="0" smtClean="0"/>
              <a:t>friendship in full, (repaired </a:t>
            </a:r>
            <a:r>
              <a:rPr lang="en-US" dirty="0" smtClean="0"/>
              <a:t>					     Adam </a:t>
            </a:r>
            <a:r>
              <a:rPr lang="en-US" dirty="0" smtClean="0"/>
              <a:t>and Eve’s disobedience) which </a:t>
            </a:r>
            <a:r>
              <a:rPr lang="en-US" dirty="0" smtClean="0"/>
              <a:t>					  we </a:t>
            </a:r>
            <a:r>
              <a:rPr lang="en-US" dirty="0" smtClean="0"/>
              <a:t>celebrate at Mass</a:t>
            </a: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1695" y="3689079"/>
            <a:ext cx="4360699" cy="2975192"/>
          </a:xfrm>
          <a:prstGeom prst="rect">
            <a:avLst/>
          </a:prstGeom>
        </p:spPr>
      </p:pic>
    </p:spTree>
    <p:extLst>
      <p:ext uri="{BB962C8B-B14F-4D97-AF65-F5344CB8AC3E}">
        <p14:creationId xmlns:p14="http://schemas.microsoft.com/office/powerpoint/2010/main" val="9497068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The holy Mass</a:t>
            </a:r>
            <a:endParaRPr lang="en-US" dirty="0"/>
          </a:p>
        </p:txBody>
      </p:sp>
      <p:sp>
        <p:nvSpPr>
          <p:cNvPr id="3" name="Content Placeholder 2"/>
          <p:cNvSpPr>
            <a:spLocks noGrp="1"/>
          </p:cNvSpPr>
          <p:nvPr>
            <p:ph sz="half" idx="1"/>
          </p:nvPr>
        </p:nvSpPr>
        <p:spPr>
          <a:xfrm>
            <a:off x="1024128" y="2286000"/>
            <a:ext cx="4965192" cy="4023360"/>
          </a:xfrm>
        </p:spPr>
        <p:txBody>
          <a:bodyPr>
            <a:normAutofit/>
          </a:bodyPr>
          <a:lstStyle/>
          <a:p>
            <a:pPr>
              <a:buFont typeface="Wingdings" panose="05000000000000000000" pitchFamily="2" charset="2"/>
              <a:buChar char="§"/>
            </a:pPr>
            <a:r>
              <a:rPr lang="en-US" dirty="0" smtClean="0"/>
              <a:t> The Consecration of the Mass</a:t>
            </a:r>
            <a:endParaRPr lang="en-US" dirty="0"/>
          </a:p>
          <a:p>
            <a:pPr marL="0" indent="0">
              <a:buNone/>
            </a:pPr>
            <a:endParaRPr lang="en-US" sz="1400" dirty="0" smtClean="0"/>
          </a:p>
          <a:p>
            <a:pPr marL="0" indent="0">
              <a:buNone/>
            </a:pPr>
            <a:r>
              <a:rPr lang="en-US" u="sng" dirty="0">
                <a:hlinkClick r:id="rId2"/>
              </a:rPr>
              <a:t>https://safeshare.tv/x/RGEuCJF_nmM</a:t>
            </a:r>
            <a:endParaRPr lang="en-US" dirty="0"/>
          </a:p>
        </p:txBody>
      </p:sp>
      <p:sp>
        <p:nvSpPr>
          <p:cNvPr id="4" name="Content Placeholder 3"/>
          <p:cNvSpPr>
            <a:spLocks noGrp="1"/>
          </p:cNvSpPr>
          <p:nvPr>
            <p:ph sz="half" idx="2"/>
          </p:nvPr>
        </p:nvSpPr>
        <p:spPr>
          <a:xfrm>
            <a:off x="6639768" y="2286000"/>
            <a:ext cx="4754880" cy="4023360"/>
          </a:xfrm>
        </p:spPr>
        <p:txBody>
          <a:bodyPr>
            <a:normAutofit/>
          </a:bodyPr>
          <a:lstStyle/>
          <a:p>
            <a:pPr>
              <a:buFont typeface="Wingdings" panose="05000000000000000000" pitchFamily="2" charset="2"/>
              <a:buChar char="§"/>
            </a:pPr>
            <a:r>
              <a:rPr lang="en-US" dirty="0" smtClean="0"/>
              <a:t> Do Activity Book pp. 81</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7708" y="3102155"/>
            <a:ext cx="4082102" cy="3061577"/>
          </a:xfrm>
          <a:prstGeom prst="rect">
            <a:avLst/>
          </a:prstGeom>
        </p:spPr>
      </p:pic>
    </p:spTree>
    <p:extLst>
      <p:ext uri="{BB962C8B-B14F-4D97-AF65-F5344CB8AC3E}">
        <p14:creationId xmlns:p14="http://schemas.microsoft.com/office/powerpoint/2010/main" val="4623601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Closing</a:t>
            </a:r>
            <a:endParaRPr lang="en-US" dirty="0"/>
          </a:p>
        </p:txBody>
      </p:sp>
      <p:sp>
        <p:nvSpPr>
          <p:cNvPr id="3" name="Content Placeholder 2"/>
          <p:cNvSpPr>
            <a:spLocks noGrp="1"/>
          </p:cNvSpPr>
          <p:nvPr>
            <p:ph idx="1"/>
          </p:nvPr>
        </p:nvSpPr>
        <p:spPr>
          <a:xfrm>
            <a:off x="216977" y="432092"/>
            <a:ext cx="11825207" cy="5331417"/>
          </a:xfrm>
        </p:spPr>
        <p:txBody>
          <a:bodyPr>
            <a:noAutofit/>
          </a:bodyPr>
          <a:lstStyle/>
          <a:p>
            <a:pPr marL="0" lvl="0" indent="0">
              <a:lnSpc>
                <a:spcPct val="100000"/>
              </a:lnSpc>
              <a:spcBef>
                <a:spcPts val="0"/>
              </a:spcBef>
              <a:spcAft>
                <a:spcPts val="0"/>
              </a:spcAft>
              <a:buNone/>
            </a:pPr>
            <a:r>
              <a:rPr lang="en-US" sz="2600" dirty="0"/>
              <a:t>	</a:t>
            </a:r>
            <a:r>
              <a:rPr lang="en-US" sz="2600" dirty="0" smtClean="0"/>
              <a:t>		</a:t>
            </a:r>
          </a:p>
          <a:p>
            <a:pPr>
              <a:lnSpc>
                <a:spcPct val="100000"/>
              </a:lnSpc>
              <a:spcBef>
                <a:spcPts val="0"/>
              </a:spcBef>
              <a:spcAft>
                <a:spcPts val="0"/>
              </a:spcAft>
            </a:pPr>
            <a:r>
              <a:rPr lang="en-US" sz="2600" dirty="0" smtClean="0"/>
              <a:t>Pray </a:t>
            </a:r>
            <a:r>
              <a:rPr lang="en-US" sz="2600" dirty="0"/>
              <a:t>together the Nicene Creed:</a:t>
            </a:r>
          </a:p>
          <a:p>
            <a:pPr>
              <a:lnSpc>
                <a:spcPct val="100000"/>
              </a:lnSpc>
              <a:spcBef>
                <a:spcPts val="0"/>
              </a:spcBef>
              <a:spcAft>
                <a:spcPts val="0"/>
              </a:spcAft>
            </a:pPr>
            <a:r>
              <a:rPr lang="en-US" sz="2600" dirty="0"/>
              <a:t>I believe in one God, the Father almighty, maker of heaven and earth, of all things visible and invisible. I believe in one Lord Jesus Christ, the Only Begotten Son of God, born of the Father before all ages. God from God, Light from Light, true God from true God, begotten, not made, consubstantial with the Father; through him all things were made. For us men and for our salvation he came down from heaven, </a:t>
            </a:r>
            <a:r>
              <a:rPr lang="en-US" sz="2600" b="1" dirty="0" smtClean="0"/>
              <a:t>(bow) </a:t>
            </a:r>
            <a:r>
              <a:rPr lang="en-US" sz="2600" dirty="0" smtClean="0"/>
              <a:t>and </a:t>
            </a:r>
            <a:r>
              <a:rPr lang="en-US" sz="2600" dirty="0"/>
              <a:t>by the Holy Spirit was incarnate of the Virgin Mary, and became man. For our sake he was crucified under Pontius Pilate, he suffered death and was buried, and rose again on the third day in accordance with the Scriptures. He ascended into heaven and is seated at the right hand of the Father. He will come again in glory to judge the living and the dead and his kingdom will have no end. I believe in the Holy Spirit, the Lord, the giver of life, who proceeds from the Father and the Son, who with the Father and the Son is adored and glorified, who has spoken through the prophets. I believe in one, holy, catholic and apostolic Church. I confess one Baptism for the forgiveness of sins and I look forward to the resurrection of the dead and the life of the world to come. Amen.</a:t>
            </a:r>
          </a:p>
          <a:p>
            <a:pPr marL="0" indent="0">
              <a:buNone/>
            </a:pPr>
            <a:endParaRPr lang="en-US" sz="2600" dirty="0"/>
          </a:p>
        </p:txBody>
      </p:sp>
    </p:spTree>
    <p:extLst>
      <p:ext uri="{BB962C8B-B14F-4D97-AF65-F5344CB8AC3E}">
        <p14:creationId xmlns:p14="http://schemas.microsoft.com/office/powerpoint/2010/main" val="20278107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479010"/>
            <a:ext cx="7772400" cy="1944167"/>
          </a:xfrm>
        </p:spPr>
        <p:txBody>
          <a:bodyPr/>
          <a:lstStyle/>
          <a:p>
            <a:r>
              <a:rPr lang="en-US" dirty="0" smtClean="0"/>
              <a:t>Chapter 21:The Holy Mass </a:t>
            </a:r>
            <a:br>
              <a:rPr lang="en-US" dirty="0" smtClean="0"/>
            </a:br>
            <a:r>
              <a:rPr lang="en-US" dirty="0" smtClean="0"/>
              <a:t>Lesson </a:t>
            </a:r>
            <a:r>
              <a:rPr lang="en-US" dirty="0" smtClean="0"/>
              <a:t>2</a:t>
            </a:r>
            <a:endParaRPr lang="en-US" dirty="0"/>
          </a:p>
        </p:txBody>
      </p:sp>
      <p:sp>
        <p:nvSpPr>
          <p:cNvPr id="3" name="Subtitle 2"/>
          <p:cNvSpPr>
            <a:spLocks noGrp="1"/>
          </p:cNvSpPr>
          <p:nvPr>
            <p:ph type="subTitle" idx="1"/>
          </p:nvPr>
        </p:nvSpPr>
        <p:spPr>
          <a:xfrm>
            <a:off x="8610600" y="4805153"/>
            <a:ext cx="3581400" cy="1766127"/>
          </a:xfrm>
        </p:spPr>
        <p:txBody>
          <a:bodyPr>
            <a:noAutofit/>
          </a:bodyPr>
          <a:lstStyle/>
          <a:p>
            <a:r>
              <a:rPr lang="en-US" sz="2400" dirty="0" smtClean="0"/>
              <a:t>“Then they told what had happened on the road, and how </a:t>
            </a:r>
            <a:r>
              <a:rPr lang="en-US" sz="2400" dirty="0" smtClean="0"/>
              <a:t>He </a:t>
            </a:r>
            <a:r>
              <a:rPr lang="en-US" sz="2400" dirty="0" smtClean="0"/>
              <a:t>was known to them in the breaking of the bread</a:t>
            </a:r>
            <a:r>
              <a:rPr lang="en-US" sz="2400" dirty="0" smtClean="0"/>
              <a:t>.”</a:t>
            </a:r>
            <a:r>
              <a:rPr lang="en-US" sz="2400" dirty="0" smtClean="0"/>
              <a:t>	--Luke 24:35</a:t>
            </a:r>
            <a:endParaRPr lang="en-US" sz="2400" dirty="0"/>
          </a:p>
        </p:txBody>
      </p:sp>
    </p:spTree>
    <p:extLst>
      <p:ext uri="{BB962C8B-B14F-4D97-AF65-F5344CB8AC3E}">
        <p14:creationId xmlns:p14="http://schemas.microsoft.com/office/powerpoint/2010/main" val="1142510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The Holy Mass</a:t>
            </a:r>
            <a:endParaRPr lang="en-US" dirty="0"/>
          </a:p>
        </p:txBody>
      </p:sp>
      <p:sp>
        <p:nvSpPr>
          <p:cNvPr id="3" name="Content Placeholder 2"/>
          <p:cNvSpPr>
            <a:spLocks noGrp="1"/>
          </p:cNvSpPr>
          <p:nvPr>
            <p:ph idx="1"/>
          </p:nvPr>
        </p:nvSpPr>
        <p:spPr/>
        <p:txBody>
          <a:bodyPr>
            <a:normAutofit/>
          </a:bodyPr>
          <a:lstStyle/>
          <a:p>
            <a:pPr lvl="0">
              <a:buFont typeface="Wingdings" panose="05000000000000000000" pitchFamily="2" charset="2"/>
              <a:buChar char="§"/>
            </a:pPr>
            <a:r>
              <a:rPr lang="en-US" dirty="0"/>
              <a:t> W</a:t>
            </a:r>
            <a:r>
              <a:rPr lang="en-US" dirty="0" smtClean="0"/>
              <a:t>e </a:t>
            </a:r>
            <a:r>
              <a:rPr lang="en-US" dirty="0"/>
              <a:t>are obliged to participate </a:t>
            </a:r>
            <a:r>
              <a:rPr lang="en-US" dirty="0" smtClean="0"/>
              <a:t>at </a:t>
            </a:r>
            <a:r>
              <a:rPr lang="en-US" dirty="0"/>
              <a:t>Mass every Sunday and on Holy Days of </a:t>
            </a:r>
            <a:r>
              <a:rPr lang="en-US" dirty="0" smtClean="0"/>
              <a:t>Obligation</a:t>
            </a:r>
          </a:p>
          <a:p>
            <a:pPr lvl="0">
              <a:buFont typeface="Wingdings" panose="05000000000000000000" pitchFamily="2" charset="2"/>
              <a:buChar char="§"/>
            </a:pPr>
            <a:r>
              <a:rPr lang="en-US" dirty="0" smtClean="0"/>
              <a:t> Children should attend Mass every Sunday if they can</a:t>
            </a:r>
          </a:p>
          <a:p>
            <a:pPr lvl="0">
              <a:buFont typeface="Wingdings" panose="05000000000000000000" pitchFamily="2" charset="2"/>
              <a:buChar char="§"/>
            </a:pPr>
            <a:r>
              <a:rPr lang="en-US" dirty="0"/>
              <a:t> C</a:t>
            </a:r>
            <a:r>
              <a:rPr lang="en-US" dirty="0" smtClean="0"/>
              <a:t>hildren </a:t>
            </a:r>
            <a:r>
              <a:rPr lang="en-US" dirty="0"/>
              <a:t>who cannot attend Mass because nobody will take </a:t>
            </a:r>
            <a:r>
              <a:rPr lang="en-US" dirty="0" smtClean="0"/>
              <a:t>them are </a:t>
            </a:r>
            <a:r>
              <a:rPr lang="en-US" dirty="0"/>
              <a:t>not guilty of sin. </a:t>
            </a:r>
            <a:endParaRPr lang="en-US" dirty="0" smtClean="0"/>
          </a:p>
          <a:p>
            <a:pPr>
              <a:buFont typeface="Wingdings" panose="05000000000000000000" pitchFamily="2" charset="2"/>
              <a:buChar char="§"/>
            </a:pPr>
            <a:r>
              <a:rPr lang="en-US" dirty="0"/>
              <a:t> I</a:t>
            </a:r>
            <a:r>
              <a:rPr lang="en-US" dirty="0" smtClean="0"/>
              <a:t>f </a:t>
            </a:r>
            <a:r>
              <a:rPr lang="en-US" dirty="0"/>
              <a:t>the child could attend Mass on </a:t>
            </a:r>
            <a:r>
              <a:rPr lang="en-US" dirty="0" smtClean="0"/>
              <a:t>his/her </a:t>
            </a:r>
            <a:r>
              <a:rPr lang="en-US" dirty="0"/>
              <a:t>own, </a:t>
            </a:r>
            <a:r>
              <a:rPr lang="en-US" dirty="0" smtClean="0"/>
              <a:t>but </a:t>
            </a:r>
            <a:r>
              <a:rPr lang="en-US" dirty="0"/>
              <a:t>does not do </a:t>
            </a:r>
            <a:r>
              <a:rPr lang="en-US" dirty="0" smtClean="0"/>
              <a:t>so, the child is guilty of </a:t>
            </a:r>
            <a:r>
              <a:rPr lang="en-US" dirty="0" smtClean="0"/>
              <a:t>sin.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5578" y="4914285"/>
            <a:ext cx="3501028" cy="1943715"/>
          </a:xfrm>
          <a:prstGeom prst="rect">
            <a:avLst/>
          </a:prstGeom>
        </p:spPr>
      </p:pic>
    </p:spTree>
    <p:extLst>
      <p:ext uri="{BB962C8B-B14F-4D97-AF65-F5344CB8AC3E}">
        <p14:creationId xmlns:p14="http://schemas.microsoft.com/office/powerpoint/2010/main" val="31375432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Important Parts of the Mass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dirty="0"/>
              <a:t> The Mass begins with the Sign of the Cross, the Kyrie, and the </a:t>
            </a:r>
            <a:r>
              <a:rPr lang="en-US" dirty="0" smtClean="0"/>
              <a:t>Gloria</a:t>
            </a:r>
          </a:p>
          <a:p>
            <a:pPr lvl="2">
              <a:buFont typeface="Wingdings" panose="05000000000000000000" pitchFamily="2" charset="2"/>
              <a:buChar char="Ø"/>
            </a:pPr>
            <a:r>
              <a:rPr lang="en-US" dirty="0" smtClean="0"/>
              <a:t> </a:t>
            </a:r>
            <a:r>
              <a:rPr lang="en-US" dirty="0" smtClean="0">
                <a:solidFill>
                  <a:schemeClr val="accent2">
                    <a:lumMod val="50000"/>
                  </a:schemeClr>
                </a:solidFill>
              </a:rPr>
              <a:t>Sign of the Cross</a:t>
            </a:r>
            <a:endParaRPr lang="en-US" dirty="0">
              <a:solidFill>
                <a:schemeClr val="accent2">
                  <a:lumMod val="50000"/>
                </a:schemeClr>
              </a:solidFill>
            </a:endParaRPr>
          </a:p>
          <a:p>
            <a:pPr marL="310896" lvl="2" indent="0">
              <a:buNone/>
            </a:pPr>
            <a:r>
              <a:rPr lang="en-US" dirty="0">
                <a:hlinkClick r:id="rId2"/>
              </a:rPr>
              <a:t>https://</a:t>
            </a:r>
            <a:r>
              <a:rPr lang="en-US" dirty="0" smtClean="0">
                <a:hlinkClick r:id="rId2"/>
              </a:rPr>
              <a:t>safeshare.tv/x/ss589e1cf2e6b6c</a:t>
            </a:r>
          </a:p>
          <a:p>
            <a:pPr lvl="2">
              <a:buFont typeface="Wingdings" panose="05000000000000000000" pitchFamily="2" charset="2"/>
              <a:buChar char="Ø"/>
            </a:pPr>
            <a:r>
              <a:rPr lang="en-US" dirty="0" smtClean="0"/>
              <a:t> </a:t>
            </a:r>
            <a:r>
              <a:rPr lang="en-US" dirty="0" smtClean="0">
                <a:solidFill>
                  <a:schemeClr val="accent2">
                    <a:lumMod val="50000"/>
                  </a:schemeClr>
                </a:solidFill>
              </a:rPr>
              <a:t>Kyrie</a:t>
            </a:r>
          </a:p>
          <a:p>
            <a:pPr marL="310896" lvl="2" indent="0">
              <a:buNone/>
            </a:pPr>
            <a:r>
              <a:rPr lang="en-US" dirty="0">
                <a:hlinkClick r:id="rId3"/>
              </a:rPr>
              <a:t>https://</a:t>
            </a:r>
            <a:r>
              <a:rPr lang="en-US" dirty="0" smtClean="0">
                <a:hlinkClick r:id="rId3"/>
              </a:rPr>
              <a:t>safeshare.tv/x/aah_ITLw3R8</a:t>
            </a:r>
            <a:r>
              <a:rPr lang="en-US" dirty="0" smtClean="0"/>
              <a:t>   </a:t>
            </a:r>
            <a:endParaRPr lang="en-US" dirty="0" smtClean="0"/>
          </a:p>
          <a:p>
            <a:pPr lvl="2">
              <a:buFont typeface="Wingdings" panose="05000000000000000000" pitchFamily="2" charset="2"/>
              <a:buChar char="Ø"/>
            </a:pPr>
            <a:r>
              <a:rPr lang="en-US" dirty="0" smtClean="0"/>
              <a:t> </a:t>
            </a:r>
            <a:r>
              <a:rPr lang="en-US" dirty="0" smtClean="0">
                <a:solidFill>
                  <a:schemeClr val="accent2">
                    <a:lumMod val="50000"/>
                  </a:schemeClr>
                </a:solidFill>
              </a:rPr>
              <a:t>Gloria</a:t>
            </a:r>
          </a:p>
          <a:p>
            <a:pPr marL="310896" lvl="2" indent="0">
              <a:buNone/>
            </a:pPr>
            <a:r>
              <a:rPr lang="en-US" dirty="0">
                <a:hlinkClick r:id="rId4"/>
              </a:rPr>
              <a:t>https://</a:t>
            </a:r>
            <a:r>
              <a:rPr lang="en-US" dirty="0" smtClean="0">
                <a:hlinkClick r:id="rId4"/>
              </a:rPr>
              <a:t>safeshare.tv/x/30344167</a:t>
            </a:r>
            <a:r>
              <a:rPr lang="en-US" dirty="0" smtClean="0"/>
              <a:t>  </a:t>
            </a:r>
            <a:endParaRPr lang="en-US" dirty="0"/>
          </a:p>
          <a:p>
            <a:pPr lvl="0">
              <a:buFont typeface="Wingdings" panose="05000000000000000000" pitchFamily="2" charset="2"/>
              <a:buChar char="§"/>
            </a:pPr>
            <a:r>
              <a:rPr lang="en-US" dirty="0" smtClean="0"/>
              <a:t> </a:t>
            </a:r>
            <a:r>
              <a:rPr lang="en-US" dirty="0"/>
              <a:t>Strike one’s breast during the ‘</a:t>
            </a:r>
            <a:r>
              <a:rPr lang="en-US" i="1" dirty="0"/>
              <a:t>Confiteor’ </a:t>
            </a:r>
            <a:r>
              <a:rPr lang="en-US" dirty="0"/>
              <a:t>at the words: “through my fault, through my fault, through my most grievous fault.”</a:t>
            </a:r>
          </a:p>
          <a:p>
            <a:pPr>
              <a:buFont typeface="Wingdings" panose="05000000000000000000" pitchFamily="2" charset="2"/>
              <a:buChar char="§"/>
            </a:pPr>
            <a:endParaRPr lang="en-US" dirty="0"/>
          </a:p>
        </p:txBody>
      </p:sp>
    </p:spTree>
    <p:extLst>
      <p:ext uri="{BB962C8B-B14F-4D97-AF65-F5344CB8AC3E}">
        <p14:creationId xmlns:p14="http://schemas.microsoft.com/office/powerpoint/2010/main" val="3380862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Holy Days of Obligation</a:t>
            </a:r>
            <a:endParaRPr lang="en-US" dirty="0"/>
          </a:p>
        </p:txBody>
      </p:sp>
      <p:sp>
        <p:nvSpPr>
          <p:cNvPr id="3" name="Content Placeholder 2"/>
          <p:cNvSpPr>
            <a:spLocks noGrp="1"/>
          </p:cNvSpPr>
          <p:nvPr>
            <p:ph idx="1"/>
          </p:nvPr>
        </p:nvSpPr>
        <p:spPr/>
        <p:txBody>
          <a:bodyPr>
            <a:normAutofit fontScale="92500" lnSpcReduction="10000"/>
          </a:bodyPr>
          <a:lstStyle/>
          <a:p>
            <a:pPr marL="0" lvl="0" indent="0">
              <a:buNone/>
            </a:pPr>
            <a:r>
              <a:rPr lang="en-US" dirty="0" smtClean="0"/>
              <a:t>They should be treated as you would a Sunday </a:t>
            </a:r>
            <a:r>
              <a:rPr lang="en-US" dirty="0" smtClean="0"/>
              <a:t>Mass:</a:t>
            </a:r>
            <a:endParaRPr lang="en-US" dirty="0" smtClean="0"/>
          </a:p>
          <a:p>
            <a:pPr lvl="0">
              <a:buFont typeface="Wingdings" panose="05000000000000000000" pitchFamily="2" charset="2"/>
              <a:buChar char="§"/>
            </a:pPr>
            <a:r>
              <a:rPr lang="en-US" dirty="0" smtClean="0"/>
              <a:t> January 1—The Solemnity of Mary, Mother of God</a:t>
            </a:r>
          </a:p>
          <a:p>
            <a:pPr lvl="0">
              <a:buFont typeface="Wingdings" panose="05000000000000000000" pitchFamily="2" charset="2"/>
              <a:buChar char="§"/>
            </a:pPr>
            <a:r>
              <a:rPr lang="en-US" dirty="0"/>
              <a:t> </a:t>
            </a:r>
            <a:r>
              <a:rPr lang="en-US" dirty="0" smtClean="0"/>
              <a:t>Thursday of the 6</a:t>
            </a:r>
            <a:r>
              <a:rPr lang="en-US" baseline="30000" dirty="0" smtClean="0"/>
              <a:t>th</a:t>
            </a:r>
            <a:r>
              <a:rPr lang="en-US" dirty="0" smtClean="0"/>
              <a:t> Week of Easter (40 days after Easter)—The Solemnity of the Ascension</a:t>
            </a:r>
          </a:p>
          <a:p>
            <a:pPr lvl="0">
              <a:buFont typeface="Wingdings" panose="05000000000000000000" pitchFamily="2" charset="2"/>
              <a:buChar char="§"/>
            </a:pPr>
            <a:r>
              <a:rPr lang="en-US" dirty="0"/>
              <a:t> </a:t>
            </a:r>
            <a:r>
              <a:rPr lang="en-US" dirty="0" smtClean="0"/>
              <a:t>August 15—The Solemnity of the Assumption of the Blessed Virgin Mary</a:t>
            </a:r>
          </a:p>
          <a:p>
            <a:pPr lvl="0">
              <a:buFont typeface="Wingdings" panose="05000000000000000000" pitchFamily="2" charset="2"/>
              <a:buChar char="§"/>
            </a:pPr>
            <a:r>
              <a:rPr lang="en-US" dirty="0"/>
              <a:t> </a:t>
            </a:r>
            <a:r>
              <a:rPr lang="en-US" dirty="0" smtClean="0"/>
              <a:t>November 1—The Solemnity of All Saints</a:t>
            </a:r>
          </a:p>
          <a:p>
            <a:pPr lvl="0">
              <a:buFont typeface="Wingdings" panose="05000000000000000000" pitchFamily="2" charset="2"/>
              <a:buChar char="§"/>
            </a:pPr>
            <a:r>
              <a:rPr lang="en-US" dirty="0" smtClean="0"/>
              <a:t> December 8—The Solemnity of the Immaculate Conception</a:t>
            </a:r>
          </a:p>
          <a:p>
            <a:pPr lvl="0">
              <a:buFont typeface="Wingdings" panose="05000000000000000000" pitchFamily="2" charset="2"/>
              <a:buChar char="§"/>
            </a:pPr>
            <a:r>
              <a:rPr lang="en-US" dirty="0"/>
              <a:t> </a:t>
            </a:r>
            <a:r>
              <a:rPr lang="en-US" dirty="0" smtClean="0"/>
              <a:t>December 15—The Solemnity of the Nativity of our Lord Jesus Christ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4447" y="0"/>
            <a:ext cx="1986992" cy="2346087"/>
          </a:xfrm>
          <a:prstGeom prst="rect">
            <a:avLst/>
          </a:prstGeom>
        </p:spPr>
      </p:pic>
    </p:spTree>
    <p:extLst>
      <p:ext uri="{BB962C8B-B14F-4D97-AF65-F5344CB8AC3E}">
        <p14:creationId xmlns:p14="http://schemas.microsoft.com/office/powerpoint/2010/main" val="40694749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a:t>The Parts of the </a:t>
            </a:r>
            <a:r>
              <a:rPr lang="en-US" dirty="0" smtClean="0"/>
              <a:t>Mass</a:t>
            </a:r>
            <a:endParaRPr lang="en-US" dirty="0"/>
          </a:p>
        </p:txBody>
      </p:sp>
      <p:sp>
        <p:nvSpPr>
          <p:cNvPr id="3" name="Content Placeholder 2"/>
          <p:cNvSpPr>
            <a:spLocks noGrp="1"/>
          </p:cNvSpPr>
          <p:nvPr>
            <p:ph sz="half" idx="1"/>
          </p:nvPr>
        </p:nvSpPr>
        <p:spPr>
          <a:xfrm>
            <a:off x="1024128" y="2286000"/>
            <a:ext cx="5474240" cy="4023360"/>
          </a:xfrm>
        </p:spPr>
        <p:txBody>
          <a:bodyPr>
            <a:normAutofit/>
          </a:bodyPr>
          <a:lstStyle/>
          <a:p>
            <a:pPr>
              <a:buFont typeface="Wingdings" panose="05000000000000000000" pitchFamily="2" charset="2"/>
              <a:buChar char="§"/>
            </a:pPr>
            <a:r>
              <a:rPr lang="en-US" dirty="0" smtClean="0"/>
              <a:t> The Kyrie and the Gloria explained </a:t>
            </a:r>
          </a:p>
          <a:p>
            <a:pPr marL="0" indent="0">
              <a:buNone/>
            </a:pPr>
            <a:r>
              <a:rPr lang="en-US" u="sng" dirty="0">
                <a:hlinkClick r:id="rId2"/>
              </a:rPr>
              <a:t>https://safeshare.tv/x/qmMMkqB-7QM</a:t>
            </a:r>
            <a:endParaRPr lang="en-US" dirty="0"/>
          </a:p>
        </p:txBody>
      </p:sp>
      <p:sp>
        <p:nvSpPr>
          <p:cNvPr id="4" name="Content Placeholder 3"/>
          <p:cNvSpPr>
            <a:spLocks noGrp="1"/>
          </p:cNvSpPr>
          <p:nvPr>
            <p:ph sz="half" idx="2"/>
          </p:nvPr>
        </p:nvSpPr>
        <p:spPr>
          <a:xfrm>
            <a:off x="6979135" y="2286000"/>
            <a:ext cx="4754880" cy="4023360"/>
          </a:xfrm>
        </p:spPr>
        <p:txBody>
          <a:bodyPr>
            <a:normAutofit/>
          </a:bodyPr>
          <a:lstStyle/>
          <a:p>
            <a:pPr>
              <a:buFont typeface="Wingdings" panose="05000000000000000000" pitchFamily="2" charset="2"/>
              <a:buChar char="§"/>
            </a:pPr>
            <a:r>
              <a:rPr lang="en-US" dirty="0" smtClean="0"/>
              <a:t> Do Activity Book pp. 82</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4778" y="3570893"/>
            <a:ext cx="3948849" cy="2395635"/>
          </a:xfrm>
          <a:prstGeom prst="rect">
            <a:avLst/>
          </a:prstGeom>
        </p:spPr>
      </p:pic>
    </p:spTree>
    <p:extLst>
      <p:ext uri="{BB962C8B-B14F-4D97-AF65-F5344CB8AC3E}">
        <p14:creationId xmlns:p14="http://schemas.microsoft.com/office/powerpoint/2010/main" val="32959132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Closing</a:t>
            </a:r>
            <a:endParaRPr lang="en-US" dirty="0"/>
          </a:p>
        </p:txBody>
      </p:sp>
      <p:sp>
        <p:nvSpPr>
          <p:cNvPr id="3" name="Content Placeholder 2"/>
          <p:cNvSpPr>
            <a:spLocks noGrp="1"/>
          </p:cNvSpPr>
          <p:nvPr>
            <p:ph idx="1"/>
          </p:nvPr>
        </p:nvSpPr>
        <p:spPr>
          <a:xfrm>
            <a:off x="216977" y="432092"/>
            <a:ext cx="11825207" cy="5331417"/>
          </a:xfrm>
        </p:spPr>
        <p:txBody>
          <a:bodyPr>
            <a:noAutofit/>
          </a:bodyPr>
          <a:lstStyle/>
          <a:p>
            <a:pPr marL="0" lvl="0" indent="0">
              <a:lnSpc>
                <a:spcPct val="100000"/>
              </a:lnSpc>
              <a:spcBef>
                <a:spcPts val="0"/>
              </a:spcBef>
              <a:spcAft>
                <a:spcPts val="0"/>
              </a:spcAft>
              <a:buNone/>
            </a:pPr>
            <a:r>
              <a:rPr lang="en-US" sz="2600" dirty="0"/>
              <a:t>	</a:t>
            </a:r>
            <a:r>
              <a:rPr lang="en-US" sz="2600" dirty="0" smtClean="0"/>
              <a:t>		</a:t>
            </a:r>
          </a:p>
          <a:p>
            <a:pPr>
              <a:lnSpc>
                <a:spcPct val="100000"/>
              </a:lnSpc>
              <a:spcBef>
                <a:spcPts val="0"/>
              </a:spcBef>
              <a:spcAft>
                <a:spcPts val="0"/>
              </a:spcAft>
            </a:pPr>
            <a:r>
              <a:rPr lang="en-US" sz="2600" dirty="0" smtClean="0"/>
              <a:t>Pray </a:t>
            </a:r>
            <a:r>
              <a:rPr lang="en-US" sz="2600" dirty="0"/>
              <a:t>together the Nicene Creed:</a:t>
            </a:r>
          </a:p>
          <a:p>
            <a:pPr>
              <a:lnSpc>
                <a:spcPct val="100000"/>
              </a:lnSpc>
              <a:spcBef>
                <a:spcPts val="0"/>
              </a:spcBef>
              <a:spcAft>
                <a:spcPts val="0"/>
              </a:spcAft>
            </a:pPr>
            <a:r>
              <a:rPr lang="en-US" sz="2600" dirty="0"/>
              <a:t>I believe in one God, the Father almighty, maker of heaven and earth, of all things visible and invisible. I believe in one Lord Jesus Christ, the Only Begotten Son of God, born of the Father before all ages. God from God, Light from Light, true God from true God, begotten, not made, consubstantial with the Father; through him all things were made. For us men and for our salvation he came down from heaven, </a:t>
            </a:r>
            <a:r>
              <a:rPr lang="en-US" sz="2600" b="1" dirty="0" smtClean="0"/>
              <a:t>(bow) </a:t>
            </a:r>
            <a:r>
              <a:rPr lang="en-US" sz="2600" dirty="0" smtClean="0"/>
              <a:t>and </a:t>
            </a:r>
            <a:r>
              <a:rPr lang="en-US" sz="2600" dirty="0"/>
              <a:t>by the Holy Spirit was incarnate of the Virgin Mary, and became man. For our sake he was crucified under Pontius Pilate, he suffered death and was buried, and rose again on the third day in accordance with the Scriptures. He ascended into heaven and is seated at the right hand of the Father. He will come again in glory to judge the living and the dead and his kingdom will have no end. I believe in the Holy Spirit, the Lord, the giver of life, who proceeds from the Father and the Son, who with the Father and the Son is adored and glorified, who has spoken through the prophets. I believe in one, holy, catholic and apostolic Church. I confess one Baptism for the forgiveness of sins and I look forward to the resurrection of the dead and the life of the world to come. Amen.</a:t>
            </a:r>
          </a:p>
          <a:p>
            <a:pPr marL="0" indent="0">
              <a:buNone/>
            </a:pPr>
            <a:endParaRPr lang="en-US" sz="2600" dirty="0"/>
          </a:p>
        </p:txBody>
      </p:sp>
    </p:spTree>
    <p:extLst>
      <p:ext uri="{BB962C8B-B14F-4D97-AF65-F5344CB8AC3E}">
        <p14:creationId xmlns:p14="http://schemas.microsoft.com/office/powerpoint/2010/main" val="23961004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479010"/>
            <a:ext cx="7772400" cy="1944167"/>
          </a:xfrm>
        </p:spPr>
        <p:txBody>
          <a:bodyPr/>
          <a:lstStyle/>
          <a:p>
            <a:r>
              <a:rPr lang="en-US" dirty="0" smtClean="0"/>
              <a:t>Chapter 21:The Holy Mass </a:t>
            </a:r>
            <a:br>
              <a:rPr lang="en-US" dirty="0" smtClean="0"/>
            </a:br>
            <a:r>
              <a:rPr lang="en-US" dirty="0" smtClean="0"/>
              <a:t>Lesson </a:t>
            </a:r>
            <a:r>
              <a:rPr lang="en-US" dirty="0" smtClean="0"/>
              <a:t>3</a:t>
            </a:r>
            <a:endParaRPr lang="en-US" dirty="0"/>
          </a:p>
        </p:txBody>
      </p:sp>
      <p:sp>
        <p:nvSpPr>
          <p:cNvPr id="3" name="Subtitle 2"/>
          <p:cNvSpPr>
            <a:spLocks noGrp="1"/>
          </p:cNvSpPr>
          <p:nvPr>
            <p:ph type="subTitle" idx="1"/>
          </p:nvPr>
        </p:nvSpPr>
        <p:spPr>
          <a:xfrm>
            <a:off x="8610600" y="4805153"/>
            <a:ext cx="3581400" cy="1766127"/>
          </a:xfrm>
        </p:spPr>
        <p:txBody>
          <a:bodyPr>
            <a:noAutofit/>
          </a:bodyPr>
          <a:lstStyle/>
          <a:p>
            <a:r>
              <a:rPr lang="en-US" sz="2400" dirty="0" smtClean="0"/>
              <a:t>“Then they told what had happened on the road, and how </a:t>
            </a:r>
            <a:r>
              <a:rPr lang="en-US" sz="2400" dirty="0" smtClean="0"/>
              <a:t>He </a:t>
            </a:r>
            <a:r>
              <a:rPr lang="en-US" sz="2400" dirty="0" smtClean="0"/>
              <a:t>was known to them in the breaking of the bread</a:t>
            </a:r>
            <a:r>
              <a:rPr lang="en-US" sz="2400" dirty="0" smtClean="0"/>
              <a:t>.”</a:t>
            </a:r>
            <a:r>
              <a:rPr lang="en-US" sz="2400" dirty="0" smtClean="0"/>
              <a:t>	--Luke 24:35</a:t>
            </a:r>
            <a:endParaRPr lang="en-US" sz="2400" dirty="0"/>
          </a:p>
        </p:txBody>
      </p:sp>
    </p:spTree>
    <p:extLst>
      <p:ext uri="{BB962C8B-B14F-4D97-AF65-F5344CB8AC3E}">
        <p14:creationId xmlns:p14="http://schemas.microsoft.com/office/powerpoint/2010/main" val="32889181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Liturgy of the Word</a:t>
            </a:r>
            <a:endParaRPr lang="en-US" dirty="0"/>
          </a:p>
        </p:txBody>
      </p:sp>
      <p:sp>
        <p:nvSpPr>
          <p:cNvPr id="3" name="Content Placeholder 2"/>
          <p:cNvSpPr>
            <a:spLocks noGrp="1"/>
          </p:cNvSpPr>
          <p:nvPr>
            <p:ph idx="1"/>
          </p:nvPr>
        </p:nvSpPr>
        <p:spPr>
          <a:xfrm>
            <a:off x="326704" y="1808969"/>
            <a:ext cx="9496185" cy="4023360"/>
          </a:xfrm>
        </p:spPr>
        <p:txBody>
          <a:bodyPr>
            <a:normAutofit/>
          </a:bodyPr>
          <a:lstStyle/>
          <a:p>
            <a:pPr lvl="0">
              <a:buFont typeface="Wingdings" panose="05000000000000000000" pitchFamily="2" charset="2"/>
              <a:buChar char="§"/>
            </a:pPr>
            <a:r>
              <a:rPr lang="en-US" dirty="0" smtClean="0"/>
              <a:t> This part includes </a:t>
            </a:r>
            <a:r>
              <a:rPr lang="en-US" dirty="0"/>
              <a:t>readings from the </a:t>
            </a:r>
            <a:r>
              <a:rPr lang="en-US" dirty="0" smtClean="0"/>
              <a:t>Scriptures.</a:t>
            </a:r>
            <a:endParaRPr lang="en-US" dirty="0"/>
          </a:p>
          <a:p>
            <a:pPr lvl="0">
              <a:buFont typeface="Wingdings" panose="05000000000000000000" pitchFamily="2" charset="2"/>
              <a:buChar char="§"/>
            </a:pPr>
            <a:r>
              <a:rPr lang="en-US" dirty="0" smtClean="0"/>
              <a:t> Scripture is </a:t>
            </a:r>
            <a:r>
              <a:rPr lang="en-US" dirty="0"/>
              <a:t>known as the Word of </a:t>
            </a:r>
            <a:r>
              <a:rPr lang="en-US" dirty="0" smtClean="0"/>
              <a:t>God.</a:t>
            </a:r>
            <a:endParaRPr lang="en-US" dirty="0"/>
          </a:p>
          <a:p>
            <a:pPr lvl="0">
              <a:buFont typeface="Wingdings" panose="05000000000000000000" pitchFamily="2" charset="2"/>
              <a:buChar char="§"/>
            </a:pPr>
            <a:r>
              <a:rPr lang="en-US" dirty="0" smtClean="0"/>
              <a:t> The </a:t>
            </a:r>
            <a:r>
              <a:rPr lang="en-US" dirty="0"/>
              <a:t>Gospel contains </a:t>
            </a:r>
            <a:r>
              <a:rPr lang="en-US" dirty="0" smtClean="0"/>
              <a:t>Jesus’ </a:t>
            </a:r>
            <a:r>
              <a:rPr lang="en-US" dirty="0"/>
              <a:t>own </a:t>
            </a:r>
            <a:r>
              <a:rPr lang="en-US" dirty="0" smtClean="0"/>
              <a:t>words. </a:t>
            </a:r>
            <a:endParaRPr lang="en-US" dirty="0"/>
          </a:p>
          <a:p>
            <a:pPr lvl="0">
              <a:buFont typeface="Wingdings" panose="05000000000000000000" pitchFamily="2" charset="2"/>
              <a:buChar char="§"/>
            </a:pPr>
            <a:r>
              <a:rPr lang="en-US" dirty="0" smtClean="0"/>
              <a:t> We stand, as a sign of respect, to </a:t>
            </a:r>
            <a:r>
              <a:rPr lang="en-US" dirty="0"/>
              <a:t>listen to the Gospel as the priest reads </a:t>
            </a:r>
            <a:r>
              <a:rPr lang="en-US" dirty="0" smtClean="0"/>
              <a:t>it. </a:t>
            </a:r>
          </a:p>
          <a:p>
            <a:pPr>
              <a:buFont typeface="Wingdings" panose="05000000000000000000" pitchFamily="2" charset="2"/>
              <a:buChar char="§"/>
            </a:pPr>
            <a:r>
              <a:rPr lang="en-US" dirty="0" smtClean="0"/>
              <a:t> The </a:t>
            </a:r>
            <a:r>
              <a:rPr lang="en-US" dirty="0"/>
              <a:t>priest explains the Gospel during the </a:t>
            </a:r>
            <a:r>
              <a:rPr lang="en-US" dirty="0" smtClean="0"/>
              <a:t>homily.</a:t>
            </a: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3485" y="585216"/>
            <a:ext cx="2366376" cy="3187146"/>
          </a:xfrm>
          <a:prstGeom prst="rect">
            <a:avLst/>
          </a:prstGeom>
        </p:spPr>
      </p:pic>
    </p:spTree>
    <p:extLst>
      <p:ext uri="{BB962C8B-B14F-4D97-AF65-F5344CB8AC3E}">
        <p14:creationId xmlns:p14="http://schemas.microsoft.com/office/powerpoint/2010/main" val="468660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Liturgy of the Word Responses</a:t>
            </a:r>
            <a:endParaRPr lang="en-US" dirty="0"/>
          </a:p>
        </p:txBody>
      </p:sp>
      <p:sp>
        <p:nvSpPr>
          <p:cNvPr id="3" name="Content Placeholder 2"/>
          <p:cNvSpPr>
            <a:spLocks noGrp="1"/>
          </p:cNvSpPr>
          <p:nvPr>
            <p:ph idx="1"/>
          </p:nvPr>
        </p:nvSpPr>
        <p:spPr>
          <a:xfrm>
            <a:off x="216977" y="1394847"/>
            <a:ext cx="11641943" cy="5330417"/>
          </a:xfrm>
        </p:spPr>
        <p:txBody>
          <a:bodyPr>
            <a:normAutofit fontScale="85000" lnSpcReduction="20000"/>
          </a:bodyPr>
          <a:lstStyle/>
          <a:p>
            <a:pPr lvl="0">
              <a:buFont typeface="Wingdings" panose="05000000000000000000" pitchFamily="2" charset="2"/>
              <a:buChar char="§"/>
            </a:pPr>
            <a:r>
              <a:rPr lang="en-US" dirty="0" smtClean="0"/>
              <a:t> After reading the first and second readings the reader says, “The word of the Lord.”</a:t>
            </a:r>
          </a:p>
          <a:p>
            <a:pPr marL="0" indent="0">
              <a:buNone/>
            </a:pPr>
            <a:r>
              <a:rPr lang="en-US" dirty="0"/>
              <a:t> </a:t>
            </a:r>
            <a:r>
              <a:rPr lang="en-US" dirty="0" smtClean="0"/>
              <a:t> </a:t>
            </a:r>
            <a:r>
              <a:rPr lang="en-US" dirty="0"/>
              <a:t>We respond, </a:t>
            </a:r>
            <a:r>
              <a:rPr lang="en-US" dirty="0" smtClean="0"/>
              <a:t>“Thanks be to God.”</a:t>
            </a:r>
            <a:endParaRPr lang="en-US" dirty="0"/>
          </a:p>
          <a:p>
            <a:pPr lvl="0">
              <a:buFont typeface="Wingdings" panose="05000000000000000000" pitchFamily="2" charset="2"/>
              <a:buChar char="§"/>
            </a:pPr>
            <a:r>
              <a:rPr lang="en-US" dirty="0" smtClean="0"/>
              <a:t>Before reading the Gospel the </a:t>
            </a:r>
            <a:r>
              <a:rPr lang="en-US" dirty="0"/>
              <a:t>priest says, </a:t>
            </a:r>
            <a:r>
              <a:rPr lang="en-US" dirty="0" smtClean="0"/>
              <a:t>“The Lord be with you.”</a:t>
            </a:r>
          </a:p>
          <a:p>
            <a:pPr marL="0" lvl="0" indent="0">
              <a:buNone/>
            </a:pPr>
            <a:r>
              <a:rPr lang="en-US" dirty="0"/>
              <a:t> </a:t>
            </a:r>
            <a:r>
              <a:rPr lang="en-US" dirty="0" smtClean="0"/>
              <a:t> We </a:t>
            </a:r>
            <a:r>
              <a:rPr lang="en-US" dirty="0"/>
              <a:t>respond</a:t>
            </a:r>
            <a:r>
              <a:rPr lang="en-US" dirty="0" smtClean="0"/>
              <a:t>, “And with your spirit.”</a:t>
            </a:r>
          </a:p>
          <a:p>
            <a:pPr lvl="0">
              <a:buFont typeface="Wingdings" panose="05000000000000000000" pitchFamily="2" charset="2"/>
              <a:buChar char="§"/>
            </a:pPr>
            <a:r>
              <a:rPr lang="en-US" dirty="0"/>
              <a:t> </a:t>
            </a:r>
            <a:r>
              <a:rPr lang="en-US" dirty="0" smtClean="0"/>
              <a:t>The priest says, “A </a:t>
            </a:r>
            <a:r>
              <a:rPr lang="en-US" dirty="0"/>
              <a:t>reading </a:t>
            </a:r>
            <a:r>
              <a:rPr lang="en-US" dirty="0" smtClean="0"/>
              <a:t>from </a:t>
            </a:r>
            <a:r>
              <a:rPr lang="en-US" dirty="0"/>
              <a:t>the holy Gospel according </a:t>
            </a:r>
            <a:r>
              <a:rPr lang="en-US" dirty="0" smtClean="0"/>
              <a:t>to __________.”</a:t>
            </a:r>
          </a:p>
          <a:p>
            <a:pPr marL="0" lvl="0" indent="0">
              <a:buNone/>
            </a:pPr>
            <a:r>
              <a:rPr lang="en-US" dirty="0"/>
              <a:t> </a:t>
            </a:r>
            <a:r>
              <a:rPr lang="en-US" dirty="0" smtClean="0"/>
              <a:t> We </a:t>
            </a:r>
            <a:r>
              <a:rPr lang="en-US" dirty="0"/>
              <a:t>respond, “Glory to you, O Lord</a:t>
            </a:r>
            <a:r>
              <a:rPr lang="en-US" dirty="0" smtClean="0"/>
              <a:t>.” (make small Sign of the Cross on forehead, lips, chest)</a:t>
            </a:r>
          </a:p>
          <a:p>
            <a:pPr lvl="0">
              <a:buFont typeface="Wingdings" panose="05000000000000000000" pitchFamily="2" charset="2"/>
              <a:buChar char="§"/>
            </a:pPr>
            <a:r>
              <a:rPr lang="en-US" dirty="0"/>
              <a:t> </a:t>
            </a:r>
            <a:r>
              <a:rPr lang="en-US" dirty="0" smtClean="0"/>
              <a:t>After reading the Gospel, the priest says, “The Gospel of the Lord.”</a:t>
            </a:r>
          </a:p>
          <a:p>
            <a:pPr marL="0" lvl="0" indent="0">
              <a:buNone/>
            </a:pPr>
            <a:r>
              <a:rPr lang="en-US" dirty="0" smtClean="0"/>
              <a:t>  We respond, “Praise to you, Lord Jesus Christ.”</a:t>
            </a:r>
            <a:endParaRPr lang="en-US" dirty="0"/>
          </a:p>
          <a:p>
            <a:pPr marL="0" lvl="0" indent="0">
              <a:buNone/>
            </a:pPr>
            <a:endParaRPr lang="en-US" dirty="0"/>
          </a:p>
        </p:txBody>
      </p:sp>
    </p:spTree>
    <p:extLst>
      <p:ext uri="{BB962C8B-B14F-4D97-AF65-F5344CB8AC3E}">
        <p14:creationId xmlns:p14="http://schemas.microsoft.com/office/powerpoint/2010/main" val="33355708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smtClean="0"/>
              <a:t>Liturgy of the Word</a:t>
            </a:r>
            <a:endParaRPr lang="en-US" dirty="0"/>
          </a:p>
        </p:txBody>
      </p:sp>
      <p:sp>
        <p:nvSpPr>
          <p:cNvPr id="3" name="Content Placeholder 2"/>
          <p:cNvSpPr>
            <a:spLocks noGrp="1"/>
          </p:cNvSpPr>
          <p:nvPr>
            <p:ph sz="half" idx="1"/>
          </p:nvPr>
        </p:nvSpPr>
        <p:spPr>
          <a:xfrm>
            <a:off x="1024128" y="2286000"/>
            <a:ext cx="4965192" cy="4023360"/>
          </a:xfrm>
        </p:spPr>
        <p:txBody>
          <a:bodyPr>
            <a:normAutofit/>
          </a:bodyPr>
          <a:lstStyle/>
          <a:p>
            <a:pPr lvl="0">
              <a:buFont typeface="Wingdings" panose="05000000000000000000" pitchFamily="2" charset="2"/>
              <a:buChar char="§"/>
            </a:pPr>
            <a:r>
              <a:rPr lang="en-US" dirty="0" smtClean="0"/>
              <a:t> Catholic </a:t>
            </a:r>
            <a:r>
              <a:rPr lang="en-US" dirty="0"/>
              <a:t>Mass—The Gospel</a:t>
            </a:r>
          </a:p>
          <a:p>
            <a:r>
              <a:rPr lang="en-US" u="sng" dirty="0">
                <a:hlinkClick r:id="rId2"/>
              </a:rPr>
              <a:t>https://</a:t>
            </a:r>
            <a:r>
              <a:rPr lang="en-US" u="sng" dirty="0" smtClean="0">
                <a:hlinkClick r:id="rId2"/>
              </a:rPr>
              <a:t>safeshare.tv/x/aLRbGR0Ll3w</a:t>
            </a:r>
            <a:r>
              <a:rPr lang="en-US" u="sng" dirty="0" smtClean="0"/>
              <a:t> </a:t>
            </a:r>
            <a:endParaRPr lang="en-US" dirty="0"/>
          </a:p>
        </p:txBody>
      </p:sp>
      <p:sp>
        <p:nvSpPr>
          <p:cNvPr id="4" name="Content Placeholder 3"/>
          <p:cNvSpPr>
            <a:spLocks noGrp="1"/>
          </p:cNvSpPr>
          <p:nvPr>
            <p:ph sz="half" idx="2"/>
          </p:nvPr>
        </p:nvSpPr>
        <p:spPr>
          <a:xfrm>
            <a:off x="6711884" y="2300140"/>
            <a:ext cx="4333973" cy="4023360"/>
          </a:xfrm>
        </p:spPr>
        <p:txBody>
          <a:bodyPr>
            <a:normAutofit/>
          </a:bodyPr>
          <a:lstStyle/>
          <a:p>
            <a:pPr>
              <a:buFont typeface="Wingdings" panose="05000000000000000000" pitchFamily="2" charset="2"/>
              <a:buChar char="§"/>
            </a:pPr>
            <a:r>
              <a:rPr lang="en-US" dirty="0" smtClean="0"/>
              <a:t> Do Activity Book pp. 83</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8128" y="3015124"/>
            <a:ext cx="4357729" cy="3308376"/>
          </a:xfrm>
          <a:prstGeom prst="rect">
            <a:avLst/>
          </a:prstGeom>
        </p:spPr>
      </p:pic>
    </p:spTree>
    <p:extLst>
      <p:ext uri="{BB962C8B-B14F-4D97-AF65-F5344CB8AC3E}">
        <p14:creationId xmlns:p14="http://schemas.microsoft.com/office/powerpoint/2010/main" val="30935856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Closing</a:t>
            </a:r>
            <a:endParaRPr lang="en-US" dirty="0"/>
          </a:p>
        </p:txBody>
      </p:sp>
      <p:sp>
        <p:nvSpPr>
          <p:cNvPr id="3" name="Content Placeholder 2"/>
          <p:cNvSpPr>
            <a:spLocks noGrp="1"/>
          </p:cNvSpPr>
          <p:nvPr>
            <p:ph idx="1"/>
          </p:nvPr>
        </p:nvSpPr>
        <p:spPr>
          <a:xfrm>
            <a:off x="216977" y="432092"/>
            <a:ext cx="11825207" cy="5331417"/>
          </a:xfrm>
        </p:spPr>
        <p:txBody>
          <a:bodyPr>
            <a:noAutofit/>
          </a:bodyPr>
          <a:lstStyle/>
          <a:p>
            <a:pPr marL="0" lvl="0" indent="0">
              <a:lnSpc>
                <a:spcPct val="100000"/>
              </a:lnSpc>
              <a:spcBef>
                <a:spcPts val="0"/>
              </a:spcBef>
              <a:spcAft>
                <a:spcPts val="0"/>
              </a:spcAft>
              <a:buNone/>
            </a:pPr>
            <a:r>
              <a:rPr lang="en-US" sz="2600" dirty="0"/>
              <a:t>	</a:t>
            </a:r>
            <a:r>
              <a:rPr lang="en-US" sz="2600" dirty="0" smtClean="0"/>
              <a:t>		</a:t>
            </a:r>
          </a:p>
          <a:p>
            <a:pPr>
              <a:lnSpc>
                <a:spcPct val="100000"/>
              </a:lnSpc>
              <a:spcBef>
                <a:spcPts val="0"/>
              </a:spcBef>
              <a:spcAft>
                <a:spcPts val="0"/>
              </a:spcAft>
            </a:pPr>
            <a:r>
              <a:rPr lang="en-US" sz="2600" dirty="0" smtClean="0"/>
              <a:t>Pray </a:t>
            </a:r>
            <a:r>
              <a:rPr lang="en-US" sz="2600" dirty="0"/>
              <a:t>together the Nicene Creed:</a:t>
            </a:r>
          </a:p>
          <a:p>
            <a:pPr>
              <a:lnSpc>
                <a:spcPct val="100000"/>
              </a:lnSpc>
              <a:spcBef>
                <a:spcPts val="0"/>
              </a:spcBef>
              <a:spcAft>
                <a:spcPts val="0"/>
              </a:spcAft>
            </a:pPr>
            <a:r>
              <a:rPr lang="en-US" sz="2600" dirty="0"/>
              <a:t>I believe in one God, the Father almighty, maker of heaven and earth, of all things visible and invisible. I believe in one Lord Jesus Christ, the Only Begotten Son of God, born of the Father before all ages. God from God, Light from Light, true God from true God, begotten, not made, consubstantial with the Father; through him all things were made. For us men and for our salvation he came down from heaven, </a:t>
            </a:r>
            <a:r>
              <a:rPr lang="en-US" sz="2600" b="1" dirty="0" smtClean="0"/>
              <a:t>(bow) </a:t>
            </a:r>
            <a:r>
              <a:rPr lang="en-US" sz="2600" dirty="0" smtClean="0"/>
              <a:t>and </a:t>
            </a:r>
            <a:r>
              <a:rPr lang="en-US" sz="2600" dirty="0"/>
              <a:t>by the Holy Spirit was incarnate of the Virgin Mary, and became man. For our sake he was crucified under Pontius Pilate, he suffered death and was buried, and rose again on the third day in accordance with the Scriptures. He ascended into heaven and is seated at the right hand of the Father. He will come again in glory to judge the living and the dead and his kingdom will have no end. I believe in the Holy Spirit, the Lord, the giver of life, who proceeds from the Father and the Son, who with the Father and the Son is adored and glorified, who has spoken through the prophets. I believe in one, holy, catholic and apostolic Church. I confess one Baptism for the forgiveness of sins and I look forward to the resurrection of the dead and the life of the world to come. Amen.</a:t>
            </a:r>
          </a:p>
          <a:p>
            <a:pPr marL="0" indent="0">
              <a:buNone/>
            </a:pPr>
            <a:endParaRPr lang="en-US" sz="2600" dirty="0"/>
          </a:p>
        </p:txBody>
      </p:sp>
    </p:spTree>
    <p:extLst>
      <p:ext uri="{BB962C8B-B14F-4D97-AF65-F5344CB8AC3E}">
        <p14:creationId xmlns:p14="http://schemas.microsoft.com/office/powerpoint/2010/main" val="7890813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479010"/>
            <a:ext cx="7772400" cy="1944167"/>
          </a:xfrm>
        </p:spPr>
        <p:txBody>
          <a:bodyPr/>
          <a:lstStyle/>
          <a:p>
            <a:r>
              <a:rPr lang="en-US" dirty="0" smtClean="0"/>
              <a:t>Chapter 21:The Holy Mass </a:t>
            </a:r>
            <a:br>
              <a:rPr lang="en-US" dirty="0" smtClean="0"/>
            </a:br>
            <a:r>
              <a:rPr lang="en-US" dirty="0" smtClean="0"/>
              <a:t>Lesson </a:t>
            </a:r>
            <a:r>
              <a:rPr lang="en-US" dirty="0" smtClean="0"/>
              <a:t>4</a:t>
            </a:r>
            <a:endParaRPr lang="en-US" dirty="0"/>
          </a:p>
        </p:txBody>
      </p:sp>
      <p:sp>
        <p:nvSpPr>
          <p:cNvPr id="3" name="Subtitle 2"/>
          <p:cNvSpPr>
            <a:spLocks noGrp="1"/>
          </p:cNvSpPr>
          <p:nvPr>
            <p:ph type="subTitle" idx="1"/>
          </p:nvPr>
        </p:nvSpPr>
        <p:spPr>
          <a:xfrm>
            <a:off x="8610600" y="4805153"/>
            <a:ext cx="3581400" cy="1766127"/>
          </a:xfrm>
        </p:spPr>
        <p:txBody>
          <a:bodyPr>
            <a:noAutofit/>
          </a:bodyPr>
          <a:lstStyle/>
          <a:p>
            <a:r>
              <a:rPr lang="en-US" sz="2400" dirty="0" smtClean="0"/>
              <a:t>“Then they told what had happened on the road, and how </a:t>
            </a:r>
            <a:r>
              <a:rPr lang="en-US" sz="2400" dirty="0" smtClean="0"/>
              <a:t>He </a:t>
            </a:r>
            <a:r>
              <a:rPr lang="en-US" sz="2400" dirty="0" smtClean="0"/>
              <a:t>was known to them in the breaking of the bread</a:t>
            </a:r>
            <a:r>
              <a:rPr lang="en-US" sz="2400" dirty="0" smtClean="0"/>
              <a:t>.”</a:t>
            </a:r>
            <a:r>
              <a:rPr lang="en-US" sz="2400" dirty="0" smtClean="0"/>
              <a:t>	--Luke 24:35</a:t>
            </a:r>
            <a:endParaRPr lang="en-US" sz="2400" dirty="0"/>
          </a:p>
        </p:txBody>
      </p:sp>
    </p:spTree>
    <p:extLst>
      <p:ext uri="{BB962C8B-B14F-4D97-AF65-F5344CB8AC3E}">
        <p14:creationId xmlns:p14="http://schemas.microsoft.com/office/powerpoint/2010/main" val="2422250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smtClean="0"/>
              <a:t>Mass Readings</a:t>
            </a:r>
            <a:endParaRPr lang="en-US" dirty="0"/>
          </a:p>
        </p:txBody>
      </p:sp>
      <p:sp>
        <p:nvSpPr>
          <p:cNvPr id="3" name="Content Placeholder 2"/>
          <p:cNvSpPr>
            <a:spLocks noGrp="1"/>
          </p:cNvSpPr>
          <p:nvPr>
            <p:ph idx="1"/>
          </p:nvPr>
        </p:nvSpPr>
        <p:spPr/>
        <p:txBody>
          <a:bodyPr>
            <a:normAutofit lnSpcReduction="10000"/>
          </a:bodyPr>
          <a:lstStyle/>
          <a:p>
            <a:pPr lvl="0">
              <a:buFont typeface="Wingdings" panose="05000000000000000000" pitchFamily="2" charset="2"/>
              <a:buChar char="§"/>
            </a:pPr>
            <a:r>
              <a:rPr lang="en-US" dirty="0" smtClean="0"/>
              <a:t> Jesus </a:t>
            </a:r>
            <a:r>
              <a:rPr lang="en-US" dirty="0"/>
              <a:t>teaches us through the readings</a:t>
            </a:r>
          </a:p>
          <a:p>
            <a:pPr lvl="0">
              <a:buFont typeface="Wingdings" panose="05000000000000000000" pitchFamily="2" charset="2"/>
              <a:buChar char="§"/>
            </a:pPr>
            <a:r>
              <a:rPr lang="en-US" dirty="0" smtClean="0"/>
              <a:t> He </a:t>
            </a:r>
            <a:r>
              <a:rPr lang="en-US" dirty="0"/>
              <a:t>comes into our hearts at </a:t>
            </a:r>
            <a:r>
              <a:rPr lang="en-US" dirty="0" smtClean="0"/>
              <a:t>Mass</a:t>
            </a:r>
          </a:p>
          <a:p>
            <a:pPr lvl="0">
              <a:buFont typeface="Wingdings" panose="05000000000000000000" pitchFamily="2" charset="2"/>
              <a:buChar char="§"/>
            </a:pPr>
            <a:r>
              <a:rPr lang="en-US" dirty="0"/>
              <a:t> </a:t>
            </a:r>
            <a:r>
              <a:rPr lang="en-US" dirty="0" smtClean="0"/>
              <a:t>When we read at Mass, we should…</a:t>
            </a:r>
            <a:endParaRPr lang="en-US" dirty="0"/>
          </a:p>
          <a:p>
            <a:pPr lvl="1">
              <a:buFont typeface="Wingdings" panose="05000000000000000000" pitchFamily="2" charset="2"/>
              <a:buChar char="Ø"/>
            </a:pPr>
            <a:r>
              <a:rPr lang="en-US" dirty="0" smtClean="0"/>
              <a:t> Practice </a:t>
            </a:r>
            <a:r>
              <a:rPr lang="en-US" dirty="0"/>
              <a:t>the </a:t>
            </a:r>
            <a:r>
              <a:rPr lang="en-US" dirty="0" smtClean="0"/>
              <a:t>readings ahead of time</a:t>
            </a:r>
            <a:endParaRPr lang="en-US" dirty="0"/>
          </a:p>
          <a:p>
            <a:pPr lvl="1">
              <a:buFont typeface="Wingdings" panose="05000000000000000000" pitchFamily="2" charset="2"/>
              <a:buChar char="Ø"/>
            </a:pPr>
            <a:r>
              <a:rPr lang="en-US" dirty="0" smtClean="0"/>
              <a:t> Read </a:t>
            </a:r>
            <a:r>
              <a:rPr lang="en-US" dirty="0" smtClean="0"/>
              <a:t>slowly so we are understood by all</a:t>
            </a:r>
          </a:p>
          <a:p>
            <a:pPr lvl="1">
              <a:buFont typeface="Wingdings" panose="05000000000000000000" pitchFamily="2" charset="2"/>
              <a:buChar char="Ø"/>
            </a:pPr>
            <a:r>
              <a:rPr lang="en-US" dirty="0" smtClean="0"/>
              <a:t> Speak clearly</a:t>
            </a:r>
          </a:p>
          <a:p>
            <a:pPr lvl="1">
              <a:buFont typeface="Wingdings" panose="05000000000000000000" pitchFamily="2" charset="2"/>
              <a:buChar char="Ø"/>
            </a:pPr>
            <a:r>
              <a:rPr lang="en-US" dirty="0"/>
              <a:t> </a:t>
            </a:r>
            <a:r>
              <a:rPr lang="en-US" dirty="0" smtClean="0"/>
              <a:t>B</a:t>
            </a:r>
            <a:r>
              <a:rPr lang="en-US" dirty="0" smtClean="0"/>
              <a:t>ow </a:t>
            </a:r>
            <a:r>
              <a:rPr lang="en-US" dirty="0" smtClean="0"/>
              <a:t>before going into the sanctuary</a:t>
            </a:r>
          </a:p>
          <a:p>
            <a:pPr lvl="1">
              <a:buFont typeface="Wingdings" panose="05000000000000000000" pitchFamily="2" charset="2"/>
              <a:buChar char="Ø"/>
            </a:pPr>
            <a:r>
              <a:rPr lang="en-US" dirty="0" smtClean="0"/>
              <a:t> Be attentive and participate—you are in the sanctuary and everyone can see you</a:t>
            </a:r>
          </a:p>
          <a:p>
            <a:pPr lvl="1">
              <a:buFont typeface="Wingdings" panose="05000000000000000000" pitchFamily="2" charset="2"/>
              <a:buChar char="Ø"/>
            </a:pPr>
            <a:r>
              <a:rPr lang="en-US" dirty="0" smtClean="0"/>
              <a:t> Be reverent </a:t>
            </a:r>
          </a:p>
          <a:p>
            <a:pPr lvl="1">
              <a:buFont typeface="Wingdings" panose="05000000000000000000" pitchFamily="2" charset="2"/>
              <a:buChar char="§"/>
            </a:pPr>
            <a:endParaRPr lang="en-US" dirty="0" smtClean="0"/>
          </a:p>
          <a:p>
            <a:pPr lvl="1">
              <a:buFont typeface="Wingdings" panose="05000000000000000000" pitchFamily="2" charset="2"/>
              <a:buChar char="§"/>
            </a:pPr>
            <a:endParaRPr lang="en-US" dirty="0" smtClean="0"/>
          </a:p>
          <a:p>
            <a:pPr lvl="1">
              <a:buFont typeface="Wingdings" panose="05000000000000000000" pitchFamily="2" charset="2"/>
              <a:buChar char="§"/>
            </a:pP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1160" y="1753613"/>
            <a:ext cx="3694325" cy="2598342"/>
          </a:xfrm>
          <a:prstGeom prst="rect">
            <a:avLst/>
          </a:prstGeom>
        </p:spPr>
      </p:pic>
    </p:spTree>
    <p:extLst>
      <p:ext uri="{BB962C8B-B14F-4D97-AF65-F5344CB8AC3E}">
        <p14:creationId xmlns:p14="http://schemas.microsoft.com/office/powerpoint/2010/main" val="39872006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smtClean="0"/>
              <a:t>After the Homily</a:t>
            </a:r>
            <a:endParaRPr lang="en-US" dirty="0"/>
          </a:p>
        </p:txBody>
      </p:sp>
      <p:sp>
        <p:nvSpPr>
          <p:cNvPr id="3" name="Content Placeholder 2"/>
          <p:cNvSpPr>
            <a:spLocks noGrp="1"/>
          </p:cNvSpPr>
          <p:nvPr>
            <p:ph idx="1"/>
          </p:nvPr>
        </p:nvSpPr>
        <p:spPr>
          <a:xfrm>
            <a:off x="92993" y="1379349"/>
            <a:ext cx="10850091" cy="4871017"/>
          </a:xfrm>
        </p:spPr>
        <p:txBody>
          <a:bodyPr>
            <a:normAutofit fontScale="92500" lnSpcReduction="10000"/>
          </a:bodyPr>
          <a:lstStyle/>
          <a:p>
            <a:pPr lvl="0">
              <a:buFont typeface="Wingdings" panose="05000000000000000000" pitchFamily="2" charset="2"/>
              <a:buChar char="§"/>
            </a:pPr>
            <a:r>
              <a:rPr lang="en-US" dirty="0" smtClean="0"/>
              <a:t> We </a:t>
            </a:r>
            <a:r>
              <a:rPr lang="en-US" dirty="0"/>
              <a:t>stand to profess our faith by saying the Creed</a:t>
            </a:r>
          </a:p>
          <a:p>
            <a:pPr lvl="0">
              <a:buFont typeface="Wingdings" panose="05000000000000000000" pitchFamily="2" charset="2"/>
              <a:buChar char="§"/>
            </a:pPr>
            <a:r>
              <a:rPr lang="en-US" dirty="0" smtClean="0"/>
              <a:t> Bow </a:t>
            </a:r>
            <a:r>
              <a:rPr lang="en-US" dirty="0"/>
              <a:t>or kneel when we say “and by the Holy Spirit was incarnate of the Virgin Mary, and became man”</a:t>
            </a:r>
            <a:r>
              <a:rPr lang="en-US" dirty="0" smtClean="0"/>
              <a:t> in </a:t>
            </a:r>
            <a:r>
              <a:rPr lang="en-US" dirty="0"/>
              <a:t>the Creed</a:t>
            </a:r>
          </a:p>
          <a:p>
            <a:pPr lvl="0">
              <a:buFont typeface="Wingdings" panose="05000000000000000000" pitchFamily="2" charset="2"/>
              <a:buChar char="§"/>
            </a:pPr>
            <a:r>
              <a:rPr lang="en-US" dirty="0" smtClean="0"/>
              <a:t> We </a:t>
            </a:r>
            <a:r>
              <a:rPr lang="en-US" dirty="0"/>
              <a:t>offer each other the Sign of </a:t>
            </a:r>
            <a:r>
              <a:rPr lang="en-US" dirty="0" smtClean="0"/>
              <a:t>Peace</a:t>
            </a:r>
          </a:p>
          <a:p>
            <a:pPr lvl="0">
              <a:buFont typeface="Wingdings" panose="05000000000000000000" pitchFamily="2" charset="2"/>
              <a:buChar char="§"/>
            </a:pPr>
            <a:r>
              <a:rPr lang="en-US" dirty="0"/>
              <a:t> </a:t>
            </a:r>
            <a:r>
              <a:rPr lang="en-US" dirty="0" smtClean="0"/>
              <a:t>During the Sign of Peace we shake the hands of the people 				around us saying, “Peace be with you.”</a:t>
            </a:r>
          </a:p>
          <a:p>
            <a:pPr lvl="0">
              <a:buFont typeface="Wingdings" panose="05000000000000000000" pitchFamily="2" charset="2"/>
              <a:buChar char="§"/>
            </a:pPr>
            <a:r>
              <a:rPr lang="en-US" dirty="0"/>
              <a:t> </a:t>
            </a:r>
            <a:r>
              <a:rPr lang="en-US" dirty="0" smtClean="0"/>
              <a:t>The </a:t>
            </a:r>
            <a:r>
              <a:rPr lang="en-US" dirty="0" smtClean="0"/>
              <a:t>Sign </a:t>
            </a:r>
            <a:r>
              <a:rPr lang="en-US" dirty="0" smtClean="0"/>
              <a:t>of Peace is intended to demonstrate religious communion and charity towards one another—it's </a:t>
            </a:r>
            <a:r>
              <a:rPr lang="en-US" dirty="0"/>
              <a:t>about acceptance of your neighbor in the full spirit of </a:t>
            </a:r>
            <a:r>
              <a:rPr lang="en-US" dirty="0" smtClean="0"/>
              <a:t>Christ</a:t>
            </a:r>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697" y="197758"/>
            <a:ext cx="2857500" cy="17240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6549" y="4716986"/>
            <a:ext cx="2555451" cy="1812349"/>
          </a:xfrm>
          <a:prstGeom prst="rect">
            <a:avLst/>
          </a:prstGeom>
        </p:spPr>
      </p:pic>
    </p:spTree>
    <p:extLst>
      <p:ext uri="{BB962C8B-B14F-4D97-AF65-F5344CB8AC3E}">
        <p14:creationId xmlns:p14="http://schemas.microsoft.com/office/powerpoint/2010/main" val="12379127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smtClean="0"/>
              <a:t>Questions to know</a:t>
            </a:r>
            <a:endParaRPr lang="en-US" dirty="0"/>
          </a:p>
        </p:txBody>
      </p:sp>
      <p:sp>
        <p:nvSpPr>
          <p:cNvPr id="3" name="Content Placeholder 2"/>
          <p:cNvSpPr>
            <a:spLocks noGrp="1"/>
          </p:cNvSpPr>
          <p:nvPr>
            <p:ph idx="1"/>
          </p:nvPr>
        </p:nvSpPr>
        <p:spPr>
          <a:xfrm>
            <a:off x="216976" y="1580827"/>
            <a:ext cx="11701221" cy="5083444"/>
          </a:xfrm>
        </p:spPr>
        <p:txBody>
          <a:bodyPr>
            <a:normAutofit lnSpcReduction="10000"/>
          </a:bodyPr>
          <a:lstStyle/>
          <a:p>
            <a:pPr>
              <a:buFont typeface="Wingdings" panose="05000000000000000000" pitchFamily="2" charset="2"/>
              <a:buChar char="§"/>
            </a:pPr>
            <a:r>
              <a:rPr lang="en-US" dirty="0" smtClean="0"/>
              <a:t> </a:t>
            </a:r>
            <a:r>
              <a:rPr lang="en-US" b="1" dirty="0" smtClean="0"/>
              <a:t>Q</a:t>
            </a:r>
            <a:r>
              <a:rPr lang="en-US" b="1" dirty="0"/>
              <a:t>. 74 </a:t>
            </a:r>
            <a:r>
              <a:rPr lang="en-US" b="1" dirty="0" smtClean="0"/>
              <a:t>  Are we obliged to go to Mass?</a:t>
            </a:r>
            <a:endParaRPr lang="en-US" b="1" dirty="0"/>
          </a:p>
          <a:p>
            <a:pPr marL="0" indent="0">
              <a:buNone/>
            </a:pPr>
            <a:r>
              <a:rPr lang="en-US" dirty="0"/>
              <a:t>	</a:t>
            </a:r>
            <a:r>
              <a:rPr lang="en-US" dirty="0" smtClean="0"/>
              <a:t>We are obliged to go to Mass on Sunday and on the Holy </a:t>
            </a:r>
            <a:r>
              <a:rPr lang="en-US" dirty="0" smtClean="0"/>
              <a:t>	Days </a:t>
            </a:r>
            <a:r>
              <a:rPr lang="en-US" dirty="0" smtClean="0"/>
              <a:t>of </a:t>
            </a:r>
            <a:r>
              <a:rPr lang="en-US" dirty="0" smtClean="0"/>
              <a:t>Obligation</a:t>
            </a:r>
            <a:r>
              <a:rPr lang="en-US" dirty="0" smtClean="0"/>
              <a:t>. (CCC 2176-77)</a:t>
            </a:r>
            <a:endParaRPr lang="en-US" dirty="0"/>
          </a:p>
          <a:p>
            <a:pPr marL="0" indent="0">
              <a:buNone/>
            </a:pPr>
            <a:endParaRPr lang="en-US" sz="2000" dirty="0"/>
          </a:p>
          <a:p>
            <a:pPr>
              <a:buFont typeface="Wingdings" panose="05000000000000000000" pitchFamily="2" charset="2"/>
              <a:buChar char="§"/>
            </a:pPr>
            <a:r>
              <a:rPr lang="en-US" dirty="0" smtClean="0"/>
              <a:t>  </a:t>
            </a:r>
            <a:r>
              <a:rPr lang="en-US" b="1" dirty="0" smtClean="0"/>
              <a:t>Q</a:t>
            </a:r>
            <a:r>
              <a:rPr lang="en-US" b="1" dirty="0"/>
              <a:t>. </a:t>
            </a:r>
            <a:r>
              <a:rPr lang="en-US" b="1" dirty="0" smtClean="0"/>
              <a:t>75  What is the most proper way of taking part in the </a:t>
            </a:r>
            <a:r>
              <a:rPr lang="en-US" b="1" dirty="0" smtClean="0"/>
              <a:t>		Mass</a:t>
            </a:r>
            <a:r>
              <a:rPr lang="en-US" b="1" dirty="0" smtClean="0"/>
              <a:t>?</a:t>
            </a:r>
            <a:endParaRPr lang="en-US" b="1" dirty="0"/>
          </a:p>
          <a:p>
            <a:pPr marL="0" indent="0">
              <a:buNone/>
            </a:pPr>
            <a:r>
              <a:rPr lang="en-US" dirty="0"/>
              <a:t>	</a:t>
            </a:r>
            <a:r>
              <a:rPr lang="en-US" dirty="0" smtClean="0"/>
              <a:t>The most proper way of participating in Mass is to offer it </a:t>
            </a:r>
            <a:r>
              <a:rPr lang="en-US" dirty="0" smtClean="0"/>
              <a:t>	to </a:t>
            </a:r>
            <a:r>
              <a:rPr lang="en-US" dirty="0" smtClean="0"/>
              <a:t>God in union </a:t>
            </a:r>
            <a:r>
              <a:rPr lang="en-US" dirty="0" smtClean="0"/>
              <a:t>with </a:t>
            </a:r>
            <a:r>
              <a:rPr lang="en-US" dirty="0" smtClean="0"/>
              <a:t>the priest. We should remember the </a:t>
            </a:r>
            <a:r>
              <a:rPr lang="en-US" dirty="0" smtClean="0"/>
              <a:t>	sacrifices </a:t>
            </a:r>
            <a:r>
              <a:rPr lang="en-US" dirty="0" smtClean="0"/>
              <a:t>of Jesus, His life, death, </a:t>
            </a:r>
            <a:r>
              <a:rPr lang="en-US" dirty="0" smtClean="0"/>
              <a:t>and </a:t>
            </a:r>
            <a:r>
              <a:rPr lang="en-US" dirty="0" smtClean="0"/>
              <a:t>Resurrection. We </a:t>
            </a:r>
            <a:r>
              <a:rPr lang="en-US" dirty="0" smtClean="0"/>
              <a:t>	should </a:t>
            </a:r>
            <a:r>
              <a:rPr lang="en-US" dirty="0" smtClean="0"/>
              <a:t>receive Holy Communion. (CCC 1391, 2180)</a:t>
            </a:r>
            <a:endParaRPr lang="en-US" dirty="0"/>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7291"/>
          <a:stretch/>
        </p:blipFill>
        <p:spPr>
          <a:xfrm>
            <a:off x="8343832" y="190933"/>
            <a:ext cx="3304243" cy="1818893"/>
          </a:xfrm>
          <a:prstGeom prst="rect">
            <a:avLst/>
          </a:prstGeom>
        </p:spPr>
      </p:pic>
    </p:spTree>
    <p:extLst>
      <p:ext uri="{BB962C8B-B14F-4D97-AF65-F5344CB8AC3E}">
        <p14:creationId xmlns:p14="http://schemas.microsoft.com/office/powerpoint/2010/main" val="3572259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smtClean="0"/>
              <a:t>Mass Parts</a:t>
            </a:r>
            <a:endParaRPr lang="en-US" dirty="0"/>
          </a:p>
        </p:txBody>
      </p:sp>
      <p:sp>
        <p:nvSpPr>
          <p:cNvPr id="3" name="Content Placeholder 2"/>
          <p:cNvSpPr>
            <a:spLocks noGrp="1"/>
          </p:cNvSpPr>
          <p:nvPr>
            <p:ph sz="half" idx="1"/>
          </p:nvPr>
        </p:nvSpPr>
        <p:spPr>
          <a:xfrm>
            <a:off x="1024128" y="2286000"/>
            <a:ext cx="4965192" cy="4023360"/>
          </a:xfrm>
        </p:spPr>
        <p:txBody>
          <a:bodyPr>
            <a:normAutofit/>
          </a:bodyPr>
          <a:lstStyle/>
          <a:p>
            <a:pPr lvl="0">
              <a:buFont typeface="Wingdings" panose="05000000000000000000" pitchFamily="2" charset="2"/>
              <a:buChar char="§"/>
            </a:pPr>
            <a:r>
              <a:rPr lang="en-US" dirty="0" smtClean="0"/>
              <a:t> </a:t>
            </a:r>
            <a:r>
              <a:rPr lang="en-US" dirty="0"/>
              <a:t>Joy in the Mass Part 6</a:t>
            </a:r>
            <a:r>
              <a:rPr lang="en-US" dirty="0" smtClean="0"/>
              <a:t>: The </a:t>
            </a:r>
            <a:r>
              <a:rPr lang="en-US" dirty="0"/>
              <a:t>Our Father and The Sign of Peace</a:t>
            </a:r>
          </a:p>
          <a:p>
            <a:r>
              <a:rPr lang="en-US" u="sng" dirty="0">
                <a:hlinkClick r:id="rId2"/>
              </a:rPr>
              <a:t>https://safeshare.tv/x/1hGwoqtI6BM</a:t>
            </a:r>
            <a:endParaRPr lang="en-US" dirty="0"/>
          </a:p>
        </p:txBody>
      </p:sp>
      <p:sp>
        <p:nvSpPr>
          <p:cNvPr id="4" name="Content Placeholder 3"/>
          <p:cNvSpPr>
            <a:spLocks noGrp="1"/>
          </p:cNvSpPr>
          <p:nvPr>
            <p:ph sz="half" idx="2"/>
          </p:nvPr>
        </p:nvSpPr>
        <p:spPr>
          <a:xfrm>
            <a:off x="6777872" y="2286000"/>
            <a:ext cx="4333973" cy="4023360"/>
          </a:xfrm>
        </p:spPr>
        <p:txBody>
          <a:bodyPr>
            <a:normAutofit/>
          </a:bodyPr>
          <a:lstStyle/>
          <a:p>
            <a:pPr>
              <a:buFont typeface="Wingdings" panose="05000000000000000000" pitchFamily="2" charset="2"/>
              <a:buChar char="§"/>
            </a:pPr>
            <a:r>
              <a:rPr lang="en-US" dirty="0" smtClean="0"/>
              <a:t> Do Activity Book pp. 84</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4688" y="3060321"/>
            <a:ext cx="4147157" cy="3106900"/>
          </a:xfrm>
          <a:prstGeom prst="rect">
            <a:avLst/>
          </a:prstGeom>
        </p:spPr>
      </p:pic>
    </p:spTree>
    <p:extLst>
      <p:ext uri="{BB962C8B-B14F-4D97-AF65-F5344CB8AC3E}">
        <p14:creationId xmlns:p14="http://schemas.microsoft.com/office/powerpoint/2010/main" val="12937321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smtClean="0"/>
              <a:t>Closing</a:t>
            </a:r>
            <a:endParaRPr lang="en-US" dirty="0"/>
          </a:p>
        </p:txBody>
      </p:sp>
      <p:sp>
        <p:nvSpPr>
          <p:cNvPr id="3" name="Content Placeholder 2"/>
          <p:cNvSpPr>
            <a:spLocks noGrp="1"/>
          </p:cNvSpPr>
          <p:nvPr>
            <p:ph idx="1"/>
          </p:nvPr>
        </p:nvSpPr>
        <p:spPr>
          <a:xfrm>
            <a:off x="216977" y="432092"/>
            <a:ext cx="11825207" cy="5331417"/>
          </a:xfrm>
        </p:spPr>
        <p:txBody>
          <a:bodyPr>
            <a:noAutofit/>
          </a:bodyPr>
          <a:lstStyle/>
          <a:p>
            <a:pPr marL="0" lvl="0" indent="0">
              <a:lnSpc>
                <a:spcPct val="100000"/>
              </a:lnSpc>
              <a:spcBef>
                <a:spcPts val="0"/>
              </a:spcBef>
              <a:spcAft>
                <a:spcPts val="0"/>
              </a:spcAft>
              <a:buNone/>
            </a:pPr>
            <a:r>
              <a:rPr lang="en-US" sz="2600" dirty="0"/>
              <a:t>	</a:t>
            </a:r>
            <a:r>
              <a:rPr lang="en-US" sz="2600" dirty="0" smtClean="0"/>
              <a:t>		</a:t>
            </a:r>
          </a:p>
          <a:p>
            <a:pPr>
              <a:lnSpc>
                <a:spcPct val="100000"/>
              </a:lnSpc>
              <a:spcBef>
                <a:spcPts val="0"/>
              </a:spcBef>
              <a:spcAft>
                <a:spcPts val="0"/>
              </a:spcAft>
            </a:pPr>
            <a:r>
              <a:rPr lang="en-US" sz="2600" dirty="0" smtClean="0"/>
              <a:t>Pray </a:t>
            </a:r>
            <a:r>
              <a:rPr lang="en-US" sz="2600" dirty="0"/>
              <a:t>together the Nicene Creed:</a:t>
            </a:r>
          </a:p>
          <a:p>
            <a:pPr>
              <a:lnSpc>
                <a:spcPct val="100000"/>
              </a:lnSpc>
              <a:spcBef>
                <a:spcPts val="0"/>
              </a:spcBef>
              <a:spcAft>
                <a:spcPts val="0"/>
              </a:spcAft>
            </a:pPr>
            <a:r>
              <a:rPr lang="en-US" sz="2600" dirty="0"/>
              <a:t>I believe in one God, the Father almighty, maker of heaven and earth, of all things visible and invisible. I believe in one Lord Jesus Christ, the Only Begotten Son of God, born of the Father before all ages. God from God, Light from Light, true God from true God, begotten, not made, consubstantial with the Father; through him all things were made. For us men and for our salvation he came down from heaven, </a:t>
            </a:r>
            <a:r>
              <a:rPr lang="en-US" sz="2600" b="1" dirty="0" smtClean="0"/>
              <a:t>(bow) </a:t>
            </a:r>
            <a:r>
              <a:rPr lang="en-US" sz="2600" dirty="0" smtClean="0"/>
              <a:t>and </a:t>
            </a:r>
            <a:r>
              <a:rPr lang="en-US" sz="2600" dirty="0"/>
              <a:t>by the Holy Spirit was incarnate of the Virgin Mary, and became man. For our sake he was crucified under Pontius Pilate, he suffered death and was buried, and rose again on the third day in accordance with the Scriptures. He ascended into heaven and is seated at the right hand of the Father. He will come again in glory to judge the living and the dead and his kingdom will have no end. I believe in the Holy Spirit, the Lord, the giver of life, who proceeds from the Father and the Son, who with the Father and the Son is adored and glorified, who has spoken through the prophets. I believe in one, holy, catholic and apostolic Church. I confess one Baptism for the forgiveness of sins and I look forward to the resurrection of the dead and the life of the world to come. Amen.</a:t>
            </a:r>
          </a:p>
          <a:p>
            <a:pPr marL="0" indent="0">
              <a:buNone/>
            </a:pPr>
            <a:endParaRPr lang="en-US" sz="2600" dirty="0"/>
          </a:p>
        </p:txBody>
      </p:sp>
    </p:spTree>
    <p:extLst>
      <p:ext uri="{BB962C8B-B14F-4D97-AF65-F5344CB8AC3E}">
        <p14:creationId xmlns:p14="http://schemas.microsoft.com/office/powerpoint/2010/main" val="24507076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docProps/app.xml><?xml version="1.0" encoding="utf-8"?>
<Properties xmlns="http://schemas.openxmlformats.org/officeDocument/2006/extended-properties" xmlns:vt="http://schemas.openxmlformats.org/officeDocument/2006/docPropsVTypes">
  <Template>Integral</Template>
  <TotalTime>7825</TotalTime>
  <Words>915</Words>
  <Application>Microsoft Office PowerPoint</Application>
  <PresentationFormat>Widescreen</PresentationFormat>
  <Paragraphs>112</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Tw Cen MT</vt:lpstr>
      <vt:lpstr>Tw Cen MT Condensed</vt:lpstr>
      <vt:lpstr>Wingdings</vt:lpstr>
      <vt:lpstr>Wingdings 3</vt:lpstr>
      <vt:lpstr>Integral</vt:lpstr>
      <vt:lpstr>Chapter 21:The Holy Mass  Lesson 1</vt:lpstr>
      <vt:lpstr>The Holy Mass</vt:lpstr>
      <vt:lpstr>The Holy Mass</vt:lpstr>
      <vt:lpstr>The holy Mass</vt:lpstr>
      <vt:lpstr>Closing</vt:lpstr>
      <vt:lpstr>Chapter 21:The Holy Mass  Lesson 2</vt:lpstr>
      <vt:lpstr>The Holy Mass</vt:lpstr>
      <vt:lpstr>Important Parts of the Mass</vt:lpstr>
      <vt:lpstr>Holy Days of Obligation</vt:lpstr>
      <vt:lpstr>The Parts of the Mass</vt:lpstr>
      <vt:lpstr>Closing</vt:lpstr>
      <vt:lpstr>Chapter 21:The Holy Mass  Lesson 3</vt:lpstr>
      <vt:lpstr>Liturgy of the Word</vt:lpstr>
      <vt:lpstr>Liturgy of the Word Responses</vt:lpstr>
      <vt:lpstr>Liturgy of the Word</vt:lpstr>
      <vt:lpstr>Closing</vt:lpstr>
      <vt:lpstr>Chapter 21:The Holy Mass  Lesson 4</vt:lpstr>
      <vt:lpstr>Mass Readings</vt:lpstr>
      <vt:lpstr>After the Homily</vt:lpstr>
      <vt:lpstr>Questions to know</vt:lpstr>
      <vt:lpstr>Mass Parts</vt:lpstr>
      <vt:lpstr>Closing</vt:lpstr>
    </vt:vector>
  </TitlesOfParts>
  <Company>Catholic Diocese of Lincoln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21:The Holy Mass  Lesson 1</dc:title>
  <dc:creator>Swim, Sarah</dc:creator>
  <cp:lastModifiedBy>Lincoln Religious Education</cp:lastModifiedBy>
  <cp:revision>63</cp:revision>
  <dcterms:created xsi:type="dcterms:W3CDTF">2016-07-05T17:45:27Z</dcterms:created>
  <dcterms:modified xsi:type="dcterms:W3CDTF">2017-02-10T20:19:21Z</dcterms:modified>
</cp:coreProperties>
</file>