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15"/>
  </p:notesMasterIdLst>
  <p:sldIdLst>
    <p:sldId id="256" r:id="rId2"/>
    <p:sldId id="273" r:id="rId3"/>
    <p:sldId id="267" r:id="rId4"/>
    <p:sldId id="274" r:id="rId5"/>
    <p:sldId id="275" r:id="rId6"/>
    <p:sldId id="276" r:id="rId7"/>
    <p:sldId id="268" r:id="rId8"/>
    <p:sldId id="277" r:id="rId9"/>
    <p:sldId id="278" r:id="rId10"/>
    <p:sldId id="261" r:id="rId11"/>
    <p:sldId id="257" r:id="rId12"/>
    <p:sldId id="269" r:id="rId13"/>
    <p:sldId id="279" r:id="rId1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DEB4C71-39B6-4DF4-A9A1-63E33AB9D6F9}" type="datetimeFigureOut">
              <a:rPr lang="en-US"/>
              <a:pPr>
                <a:defRPr/>
              </a:pPr>
              <a:t>5/26/2015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2B2C45D-41E3-41FC-8248-6CF22504C474}" type="slidenum">
              <a:rPr lang="en-US" altLang="en-US"/>
              <a:pPr/>
              <a:t>‹#›</a:t>
            </a:fld>
            <a:endParaRPr lang="en-US" altLang="en-US"/>
          </a:p>
        </p:txBody>
      </p:sp>
    </p:spTree>
    <p:extLst>
      <p:ext uri="{BB962C8B-B14F-4D97-AF65-F5344CB8AC3E}">
        <p14:creationId xmlns:p14="http://schemas.microsoft.com/office/powerpoint/2010/main" val="31927864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1</a:t>
            </a:fld>
            <a:endParaRPr lang="en-US" altLang="en-US"/>
          </a:p>
        </p:txBody>
      </p:sp>
    </p:spTree>
    <p:extLst>
      <p:ext uri="{BB962C8B-B14F-4D97-AF65-F5344CB8AC3E}">
        <p14:creationId xmlns:p14="http://schemas.microsoft.com/office/powerpoint/2010/main" val="3958863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2</a:t>
            </a:fld>
            <a:endParaRPr lang="en-US" altLang="en-US"/>
          </a:p>
        </p:txBody>
      </p:sp>
    </p:spTree>
    <p:extLst>
      <p:ext uri="{BB962C8B-B14F-4D97-AF65-F5344CB8AC3E}">
        <p14:creationId xmlns:p14="http://schemas.microsoft.com/office/powerpoint/2010/main" val="959060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3</a:t>
            </a:fld>
            <a:endParaRPr lang="en-US" altLang="en-US"/>
          </a:p>
        </p:txBody>
      </p:sp>
    </p:spTree>
    <p:extLst>
      <p:ext uri="{BB962C8B-B14F-4D97-AF65-F5344CB8AC3E}">
        <p14:creationId xmlns:p14="http://schemas.microsoft.com/office/powerpoint/2010/main" val="999570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4</a:t>
            </a:fld>
            <a:endParaRPr lang="en-US" altLang="en-US"/>
          </a:p>
        </p:txBody>
      </p:sp>
    </p:spTree>
    <p:extLst>
      <p:ext uri="{BB962C8B-B14F-4D97-AF65-F5344CB8AC3E}">
        <p14:creationId xmlns:p14="http://schemas.microsoft.com/office/powerpoint/2010/main" val="3349497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5</a:t>
            </a:fld>
            <a:endParaRPr lang="en-US" altLang="en-US"/>
          </a:p>
        </p:txBody>
      </p:sp>
    </p:spTree>
    <p:extLst>
      <p:ext uri="{BB962C8B-B14F-4D97-AF65-F5344CB8AC3E}">
        <p14:creationId xmlns:p14="http://schemas.microsoft.com/office/powerpoint/2010/main" val="3371601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6</a:t>
            </a:fld>
            <a:endParaRPr lang="en-US" altLang="en-US"/>
          </a:p>
        </p:txBody>
      </p:sp>
    </p:spTree>
    <p:extLst>
      <p:ext uri="{BB962C8B-B14F-4D97-AF65-F5344CB8AC3E}">
        <p14:creationId xmlns:p14="http://schemas.microsoft.com/office/powerpoint/2010/main" val="1627441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7</a:t>
            </a:fld>
            <a:endParaRPr lang="en-US" altLang="en-US"/>
          </a:p>
        </p:txBody>
      </p:sp>
    </p:spTree>
    <p:extLst>
      <p:ext uri="{BB962C8B-B14F-4D97-AF65-F5344CB8AC3E}">
        <p14:creationId xmlns:p14="http://schemas.microsoft.com/office/powerpoint/2010/main" val="1086634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8</a:t>
            </a:fld>
            <a:endParaRPr lang="en-US" altLang="en-US"/>
          </a:p>
        </p:txBody>
      </p:sp>
    </p:spTree>
    <p:extLst>
      <p:ext uri="{BB962C8B-B14F-4D97-AF65-F5344CB8AC3E}">
        <p14:creationId xmlns:p14="http://schemas.microsoft.com/office/powerpoint/2010/main" val="1151311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9</a:t>
            </a:fld>
            <a:endParaRPr lang="en-US" altLang="en-US"/>
          </a:p>
        </p:txBody>
      </p:sp>
    </p:spTree>
    <p:extLst>
      <p:ext uri="{BB962C8B-B14F-4D97-AF65-F5344CB8AC3E}">
        <p14:creationId xmlns:p14="http://schemas.microsoft.com/office/powerpoint/2010/main" val="2876391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10</a:t>
            </a:fld>
            <a:endParaRPr lang="en-US" altLang="en-US"/>
          </a:p>
        </p:txBody>
      </p:sp>
    </p:spTree>
    <p:extLst>
      <p:ext uri="{BB962C8B-B14F-4D97-AF65-F5344CB8AC3E}">
        <p14:creationId xmlns:p14="http://schemas.microsoft.com/office/powerpoint/2010/main" val="4262170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it is important to remember that the Lord's Passion transcends time. It covers all those who lived before Jesus came to earth and all those who were to come. The Mass simply allows us to be present at the Passion by the Eucharistic elements on the altar. It is impossible to understand the Eucharist without the Passion since it is the living sign of the Passion. The sign of the body of Christ on the altar, separate from the sign of His blood in the chalice tell us, without words, that He died. We don't see His body and his blood as people saw them on Calvary, but we see them nonetheless under the form of bread and wine. (Fr. Vincent Serpa, Catholic Answers)</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2BFE136-2C33-4982-99DA-87563F7BE631}" type="slidenum">
              <a:rPr lang="en-US" altLang="en-US"/>
              <a:pPr/>
              <a:t>11</a:t>
            </a:fld>
            <a:endParaRPr lang="en-US" altLang="en-US"/>
          </a:p>
        </p:txBody>
      </p:sp>
    </p:spTree>
    <p:extLst>
      <p:ext uri="{BB962C8B-B14F-4D97-AF65-F5344CB8AC3E}">
        <p14:creationId xmlns:p14="http://schemas.microsoft.com/office/powerpoint/2010/main" val="2830818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12</a:t>
            </a:fld>
            <a:endParaRPr lang="en-US" altLang="en-US"/>
          </a:p>
        </p:txBody>
      </p:sp>
    </p:spTree>
    <p:extLst>
      <p:ext uri="{BB962C8B-B14F-4D97-AF65-F5344CB8AC3E}">
        <p14:creationId xmlns:p14="http://schemas.microsoft.com/office/powerpoint/2010/main" val="330114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B2C45D-41E3-41FC-8248-6CF22504C474}" type="slidenum">
              <a:rPr lang="en-US" altLang="en-US"/>
              <a:pPr/>
              <a:t>13</a:t>
            </a:fld>
            <a:endParaRPr lang="en-US" altLang="en-US"/>
          </a:p>
        </p:txBody>
      </p:sp>
    </p:spTree>
    <p:extLst>
      <p:ext uri="{BB962C8B-B14F-4D97-AF65-F5344CB8AC3E}">
        <p14:creationId xmlns:p14="http://schemas.microsoft.com/office/powerpoint/2010/main" val="2496436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0EB10502-A89A-4F84-B748-5C07B65A4062}" type="slidenum">
              <a:rPr lang="en-US" altLang="en-US"/>
              <a:pPr/>
              <a:t>‹#›</a:t>
            </a:fld>
            <a:endParaRPr lang="en-US" altLang="en-US"/>
          </a:p>
        </p:txBody>
      </p:sp>
    </p:spTree>
    <p:extLst>
      <p:ext uri="{BB962C8B-B14F-4D97-AF65-F5344CB8AC3E}">
        <p14:creationId xmlns:p14="http://schemas.microsoft.com/office/powerpoint/2010/main" val="2312036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0B01E112-3E4D-4CD2-A641-8D85A45536FD}" type="slidenum">
              <a:rPr lang="en-US" altLang="en-US"/>
              <a:pPr/>
              <a:t>‹#›</a:t>
            </a:fld>
            <a:endParaRPr lang="en-US" altLang="en-US"/>
          </a:p>
        </p:txBody>
      </p:sp>
    </p:spTree>
    <p:extLst>
      <p:ext uri="{BB962C8B-B14F-4D97-AF65-F5344CB8AC3E}">
        <p14:creationId xmlns:p14="http://schemas.microsoft.com/office/powerpoint/2010/main" val="326583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4F1F03A7-BE6F-4AE3-B29F-C3DD79219115}" type="slidenum">
              <a:rPr lang="en-US" altLang="en-US"/>
              <a:pPr/>
              <a:t>‹#›</a:t>
            </a:fld>
            <a:endParaRPr lang="en-US" altLang="en-US"/>
          </a:p>
        </p:txBody>
      </p:sp>
    </p:spTree>
    <p:extLst>
      <p:ext uri="{BB962C8B-B14F-4D97-AF65-F5344CB8AC3E}">
        <p14:creationId xmlns:p14="http://schemas.microsoft.com/office/powerpoint/2010/main" val="3331742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fld id="{6708378E-59D0-4FE2-B773-11E575A48F15}" type="slidenum">
              <a:rPr lang="en-US" altLang="en-US"/>
              <a:pPr/>
              <a:t>‹#›</a:t>
            </a:fld>
            <a:endParaRPr lang="en-US" altLang="en-US"/>
          </a:p>
        </p:txBody>
      </p:sp>
    </p:spTree>
    <p:extLst>
      <p:ext uri="{BB962C8B-B14F-4D97-AF65-F5344CB8AC3E}">
        <p14:creationId xmlns:p14="http://schemas.microsoft.com/office/powerpoint/2010/main" val="2322657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fld id="{EF6BE33B-19A7-4FBD-A9F9-0CD45103E6C6}" type="slidenum">
              <a:rPr lang="en-US" altLang="en-US"/>
              <a:pPr/>
              <a:t>‹#›</a:t>
            </a:fld>
            <a:endParaRPr lang="en-US" altLang="en-US"/>
          </a:p>
        </p:txBody>
      </p:sp>
    </p:spTree>
    <p:extLst>
      <p:ext uri="{BB962C8B-B14F-4D97-AF65-F5344CB8AC3E}">
        <p14:creationId xmlns:p14="http://schemas.microsoft.com/office/powerpoint/2010/main" val="2543432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fld id="{1D8C7361-FD77-4B87-83C3-2A468298E2B3}" type="slidenum">
              <a:rPr lang="en-US" altLang="en-US"/>
              <a:pPr/>
              <a:t>‹#›</a:t>
            </a:fld>
            <a:endParaRPr lang="en-US" altLang="en-US"/>
          </a:p>
        </p:txBody>
      </p:sp>
    </p:spTree>
    <p:extLst>
      <p:ext uri="{BB962C8B-B14F-4D97-AF65-F5344CB8AC3E}">
        <p14:creationId xmlns:p14="http://schemas.microsoft.com/office/powerpoint/2010/main" val="1406137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fld id="{A84B5EDF-312F-4048-83F5-CF1EE9A817EC}" type="slidenum">
              <a:rPr lang="en-US" altLang="en-US"/>
              <a:pPr/>
              <a:t>‹#›</a:t>
            </a:fld>
            <a:endParaRPr lang="en-US" altLang="en-US"/>
          </a:p>
        </p:txBody>
      </p:sp>
    </p:spTree>
    <p:extLst>
      <p:ext uri="{BB962C8B-B14F-4D97-AF65-F5344CB8AC3E}">
        <p14:creationId xmlns:p14="http://schemas.microsoft.com/office/powerpoint/2010/main" val="3489886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fld id="{7BACFFAC-3675-45E4-953E-0B16B58DF37C}" type="slidenum">
              <a:rPr lang="en-US" altLang="en-US"/>
              <a:pPr/>
              <a:t>‹#›</a:t>
            </a:fld>
            <a:endParaRPr lang="en-US" altLang="en-US"/>
          </a:p>
        </p:txBody>
      </p:sp>
    </p:spTree>
    <p:extLst>
      <p:ext uri="{BB962C8B-B14F-4D97-AF65-F5344CB8AC3E}">
        <p14:creationId xmlns:p14="http://schemas.microsoft.com/office/powerpoint/2010/main" val="4171280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fld id="{BBD1C838-773B-43F3-8874-441399318E8F}" type="slidenum">
              <a:rPr lang="en-US" altLang="en-US"/>
              <a:pPr/>
              <a:t>‹#›</a:t>
            </a:fld>
            <a:endParaRPr lang="en-US" altLang="en-US"/>
          </a:p>
        </p:txBody>
      </p:sp>
    </p:spTree>
    <p:extLst>
      <p:ext uri="{BB962C8B-B14F-4D97-AF65-F5344CB8AC3E}">
        <p14:creationId xmlns:p14="http://schemas.microsoft.com/office/powerpoint/2010/main" val="3557339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7EEEA777-4590-40BD-9CFD-DB7F625ABD45}" type="slidenum">
              <a:rPr lang="en-US" altLang="en-US"/>
              <a:pPr/>
              <a:t>‹#›</a:t>
            </a:fld>
            <a:endParaRPr lang="en-US" altLang="en-US"/>
          </a:p>
        </p:txBody>
      </p:sp>
    </p:spTree>
    <p:extLst>
      <p:ext uri="{BB962C8B-B14F-4D97-AF65-F5344CB8AC3E}">
        <p14:creationId xmlns:p14="http://schemas.microsoft.com/office/powerpoint/2010/main" val="3228103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fld id="{75CE0DF3-F7C7-45E5-8006-A301D327021F}" type="slidenum">
              <a:rPr lang="en-US" altLang="en-US"/>
              <a:pPr/>
              <a:t>‹#›</a:t>
            </a:fld>
            <a:endParaRPr lang="en-US" altLang="en-US"/>
          </a:p>
        </p:txBody>
      </p:sp>
    </p:spTree>
    <p:extLst>
      <p:ext uri="{BB962C8B-B14F-4D97-AF65-F5344CB8AC3E}">
        <p14:creationId xmlns:p14="http://schemas.microsoft.com/office/powerpoint/2010/main" val="798236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4146B8-EFD8-41C6-8F81-AF1C385B4085}" type="slidenum">
              <a:rPr lang="en-US" altLang="en-US"/>
              <a:pPr/>
              <a:t>‹#›</a:t>
            </a:fld>
            <a:endParaRPr lang="en-US" altLang="en-US"/>
          </a:p>
        </p:txBody>
      </p:sp>
    </p:spTree>
    <p:extLst>
      <p:ext uri="{BB962C8B-B14F-4D97-AF65-F5344CB8AC3E}">
        <p14:creationId xmlns:p14="http://schemas.microsoft.com/office/powerpoint/2010/main" val="312549356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newadvent.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altLang="en-US" smtClean="0"/>
              <a:t>The Perfect Sacrifice</a:t>
            </a:r>
          </a:p>
        </p:txBody>
      </p:sp>
      <p:sp>
        <p:nvSpPr>
          <p:cNvPr id="2051" name="Rectangle 3"/>
          <p:cNvSpPr>
            <a:spLocks noGrp="1" noChangeArrowheads="1"/>
          </p:cNvSpPr>
          <p:nvPr>
            <p:ph type="subTitle" idx="1"/>
          </p:nvPr>
        </p:nvSpPr>
        <p:spPr/>
        <p:txBody>
          <a:bodyPr/>
          <a:lstStyle/>
          <a:p>
            <a:pPr eaLnBrk="1" hangingPunct="1">
              <a:defRPr/>
            </a:pPr>
            <a:r>
              <a:rPr lang="en-US" altLang="en-US" smtClean="0"/>
              <a:t>Chapter 22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People who made sacrifices</a:t>
            </a:r>
            <a:endParaRPr lang="en-US" dirty="0"/>
          </a:p>
        </p:txBody>
      </p:sp>
      <p:sp>
        <p:nvSpPr>
          <p:cNvPr id="3" name="Content Placeholder 2"/>
          <p:cNvSpPr>
            <a:spLocks noGrp="1"/>
          </p:cNvSpPr>
          <p:nvPr>
            <p:ph idx="1"/>
          </p:nvPr>
        </p:nvSpPr>
        <p:spPr/>
        <p:txBody>
          <a:bodyPr/>
          <a:lstStyle/>
          <a:p>
            <a:pPr>
              <a:defRPr/>
            </a:pPr>
            <a:r>
              <a:rPr lang="en-US" dirty="0" smtClean="0"/>
              <a:t>Who are some people who made sacrifices?</a:t>
            </a:r>
          </a:p>
          <a:p>
            <a:pPr lvl="1">
              <a:defRPr/>
            </a:pPr>
            <a:r>
              <a:rPr lang="en-US" dirty="0" smtClean="0"/>
              <a:t>Abel, Abraham, Noah, Moses, </a:t>
            </a:r>
          </a:p>
          <a:p>
            <a:pPr lvl="1">
              <a:defRPr/>
            </a:pPr>
            <a:endParaRPr lang="en-US" dirty="0"/>
          </a:p>
          <a:p>
            <a:pPr>
              <a:defRPr/>
            </a:pPr>
            <a:r>
              <a:rPr lang="en-US" dirty="0" smtClean="0"/>
              <a:t>What did they sacrifice?</a:t>
            </a:r>
          </a:p>
          <a:p>
            <a:pPr lvl="1">
              <a:defRPr/>
            </a:pPr>
            <a:r>
              <a:rPr lang="en-US" dirty="0" smtClean="0"/>
              <a:t>Sheep (animals), their reputation, their comfort, their will, Abraham would have sacrificed his own son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altLang="en-US" smtClean="0"/>
              <a:t>Why sacrifice?</a:t>
            </a:r>
          </a:p>
        </p:txBody>
      </p:sp>
      <p:sp>
        <p:nvSpPr>
          <p:cNvPr id="24579" name="Rectangle 3"/>
          <p:cNvSpPr>
            <a:spLocks noGrp="1" noChangeArrowheads="1"/>
          </p:cNvSpPr>
          <p:nvPr>
            <p:ph idx="1"/>
          </p:nvPr>
        </p:nvSpPr>
        <p:spPr/>
        <p:txBody>
          <a:bodyPr/>
          <a:lstStyle/>
          <a:p>
            <a:pPr eaLnBrk="1" hangingPunct="1">
              <a:buFont typeface="Wingdings" panose="05000000000000000000" pitchFamily="2" charset="2"/>
              <a:buNone/>
              <a:defRPr/>
            </a:pPr>
            <a:r>
              <a:rPr lang="en-US" altLang="en-US" dirty="0" smtClean="0"/>
              <a:t>Old Testament</a:t>
            </a:r>
          </a:p>
          <a:p>
            <a:pPr eaLnBrk="1" hangingPunct="1">
              <a:defRPr/>
            </a:pPr>
            <a:r>
              <a:rPr lang="en-US" altLang="en-US" dirty="0"/>
              <a:t>To ask for </a:t>
            </a:r>
            <a:r>
              <a:rPr lang="en-US" altLang="en-US" b="1" dirty="0" smtClean="0">
                <a:solidFill>
                  <a:schemeClr val="folHlink"/>
                </a:solidFill>
              </a:rPr>
              <a:t>blessings </a:t>
            </a:r>
            <a:r>
              <a:rPr lang="en-US" altLang="en-US" dirty="0" smtClean="0"/>
              <a:t>(petition)</a:t>
            </a:r>
            <a:endParaRPr lang="en-US" altLang="en-US" dirty="0"/>
          </a:p>
          <a:p>
            <a:pPr eaLnBrk="1" hangingPunct="1">
              <a:defRPr/>
            </a:pPr>
            <a:r>
              <a:rPr lang="en-US" altLang="en-US" dirty="0" smtClean="0"/>
              <a:t>Out of </a:t>
            </a:r>
            <a:r>
              <a:rPr lang="en-US" altLang="en-US" b="1" dirty="0" smtClean="0">
                <a:solidFill>
                  <a:schemeClr val="folHlink"/>
                </a:solidFill>
              </a:rPr>
              <a:t>thanksgiving</a:t>
            </a:r>
            <a:r>
              <a:rPr lang="en-US" altLang="en-US" dirty="0" smtClean="0"/>
              <a:t> to God </a:t>
            </a:r>
          </a:p>
          <a:p>
            <a:pPr eaLnBrk="1" hangingPunct="1">
              <a:defRPr/>
            </a:pPr>
            <a:r>
              <a:rPr lang="en-US" altLang="en-US" dirty="0" smtClean="0"/>
              <a:t>For </a:t>
            </a:r>
            <a:r>
              <a:rPr lang="en-US" altLang="en-US" b="1" dirty="0" smtClean="0">
                <a:solidFill>
                  <a:schemeClr val="folHlink"/>
                </a:solidFill>
              </a:rPr>
              <a:t>forgiveness</a:t>
            </a:r>
            <a:r>
              <a:rPr lang="en-US" altLang="en-US" dirty="0" smtClean="0"/>
              <a:t> of sins (atonement)</a:t>
            </a:r>
          </a:p>
          <a:p>
            <a:pPr eaLnBrk="1" hangingPunct="1">
              <a:defRPr/>
            </a:pPr>
            <a:endParaRPr lang="en-US" altLang="en-US" dirty="0" smtClean="0"/>
          </a:p>
          <a:p>
            <a:pPr eaLnBrk="1" hangingPunct="1">
              <a:defRPr/>
            </a:pPr>
            <a:r>
              <a:rPr lang="en-US" altLang="en-US" dirty="0" smtClean="0"/>
              <a:t>Requires giving something entirely to God.</a:t>
            </a:r>
          </a:p>
          <a:p>
            <a:pPr lvl="1" eaLnBrk="1" hangingPunct="1">
              <a:defRPr/>
            </a:pPr>
            <a:r>
              <a:rPr lang="en-US" altLang="en-US" dirty="0" smtClean="0"/>
              <a:t>Giving the best of everything back to God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to="" calcmode="lin" valueType="num">
                                      <p:cBhvr>
                                        <p:cTn id="7" dur="1" fill="hold"/>
                                        <p:tgtEl>
                                          <p:spTgt spid="24579">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 to="" calcmode="lin" valueType="num">
                                      <p:cBhvr>
                                        <p:cTn id="12" dur="1" fill="hold"/>
                                        <p:tgtEl>
                                          <p:spTgt spid="24579">
                                            <p:txEl>
                                              <p:pRg st="1" end="1"/>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 to="" calcmode="lin" valueType="num">
                                      <p:cBhvr>
                                        <p:cTn id="17" dur="1" fill="hold"/>
                                        <p:tgtEl>
                                          <p:spTgt spid="24579">
                                            <p:txEl>
                                              <p:pRg st="2" end="2"/>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 to="" calcmode="lin" valueType="num">
                                      <p:cBhvr>
                                        <p:cTn id="22" dur="1" fill="hold"/>
                                        <p:tgtEl>
                                          <p:spTgt spid="24579">
                                            <p:txEl>
                                              <p:pRg st="3" end="3"/>
                                            </p:txEl>
                                          </p:spTgt>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24579">
                                            <p:txEl>
                                              <p:pRg st="5" end="5"/>
                                            </p:txEl>
                                          </p:spTgt>
                                        </p:tgtEl>
                                        <p:attrNameLst>
                                          <p:attrName>style.visibility</p:attrName>
                                        </p:attrNameLst>
                                      </p:cBhvr>
                                      <p:to>
                                        <p:strVal val="visible"/>
                                      </p:to>
                                    </p:set>
                                    <p:anim to="" calcmode="lin" valueType="num">
                                      <p:cBhvr>
                                        <p:cTn id="27" dur="1" fill="hold"/>
                                        <p:tgtEl>
                                          <p:spTgt spid="24579">
                                            <p:txEl>
                                              <p:pRg st="5" end="5"/>
                                            </p:txEl>
                                          </p:spTgt>
                                        </p:tgtEl>
                                        <p:attrNameLst>
                                          <p:attrName/>
                                        </p:attrNameLst>
                                      </p:cBhvr>
                                    </p:anim>
                                  </p:childTnLst>
                                </p:cTn>
                              </p:par>
                              <p:par>
                                <p:cTn id="28" presetID="24" presetClass="entr" presetSubtype="0" fill="hold" grpId="0" nodeType="withEffect">
                                  <p:stCondLst>
                                    <p:cond delay="0"/>
                                  </p:stCondLst>
                                  <p:childTnLst>
                                    <p:set>
                                      <p:cBhvr>
                                        <p:cTn id="29" dur="1" fill="hold">
                                          <p:stCondLst>
                                            <p:cond delay="0"/>
                                          </p:stCondLst>
                                        </p:cTn>
                                        <p:tgtEl>
                                          <p:spTgt spid="24579">
                                            <p:txEl>
                                              <p:pRg st="6" end="6"/>
                                            </p:txEl>
                                          </p:spTgt>
                                        </p:tgtEl>
                                        <p:attrNameLst>
                                          <p:attrName>style.visibility</p:attrName>
                                        </p:attrNameLst>
                                      </p:cBhvr>
                                      <p:to>
                                        <p:strVal val="visible"/>
                                      </p:to>
                                    </p:set>
                                    <p:anim to="" calcmode="lin" valueType="num">
                                      <p:cBhvr>
                                        <p:cTn id="30" dur="1" fill="hold"/>
                                        <p:tgtEl>
                                          <p:spTgt spid="24579">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Atonement</a:t>
            </a:r>
            <a:endParaRPr lang="en-US" dirty="0"/>
          </a:p>
        </p:txBody>
      </p:sp>
      <p:sp>
        <p:nvSpPr>
          <p:cNvPr id="3" name="Content Placeholder 2"/>
          <p:cNvSpPr>
            <a:spLocks noGrp="1"/>
          </p:cNvSpPr>
          <p:nvPr>
            <p:ph idx="1"/>
          </p:nvPr>
        </p:nvSpPr>
        <p:spPr/>
        <p:txBody>
          <a:bodyPr/>
          <a:lstStyle/>
          <a:p>
            <a:pPr>
              <a:defRPr/>
            </a:pPr>
            <a:r>
              <a:rPr lang="en-US" dirty="0" smtClean="0"/>
              <a:t>At-one-</a:t>
            </a:r>
            <a:r>
              <a:rPr lang="en-US" dirty="0" err="1" smtClean="0"/>
              <a:t>ment</a:t>
            </a:r>
            <a:endParaRPr lang="en-US" dirty="0" smtClean="0"/>
          </a:p>
          <a:p>
            <a:pPr lvl="1">
              <a:defRPr/>
            </a:pPr>
            <a:r>
              <a:rPr lang="en-US" dirty="0" smtClean="0"/>
              <a:t>To reconcile or make one</a:t>
            </a:r>
          </a:p>
          <a:p>
            <a:pPr lvl="1">
              <a:defRPr/>
            </a:pPr>
            <a:r>
              <a:rPr lang="en-US" dirty="0" smtClean="0"/>
              <a:t>The satisfaction of Christ, whereby God and the world are reconciled or made to be at one. (</a:t>
            </a:r>
            <a:r>
              <a:rPr lang="en-US" dirty="0" smtClean="0">
                <a:hlinkClick r:id="rId3"/>
              </a:rPr>
              <a:t>www.newadvent.org</a:t>
            </a:r>
            <a:r>
              <a:rPr lang="en-US" dirty="0" smtClean="0"/>
              <a:t>)</a:t>
            </a:r>
          </a:p>
          <a:p>
            <a:pPr lvl="1">
              <a:defRPr/>
            </a:pPr>
            <a:endParaRPr lang="en-US" dirty="0"/>
          </a:p>
          <a:p>
            <a:pPr>
              <a:defRPr/>
            </a:pPr>
            <a:r>
              <a:rPr lang="en-US" dirty="0" smtClean="0"/>
              <a:t>Why is atonement necessary?</a:t>
            </a:r>
          </a:p>
          <a:p>
            <a:pPr lvl="1">
              <a:defRPr/>
            </a:pPr>
            <a:r>
              <a:rPr lang="en-US" dirty="0" smtClean="0"/>
              <a:t>Because our relationship with God was broken with Original Sin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ircle(in)">
                                      <p:cBhvr>
                                        <p:cTn id="17" dur="20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300" dirty="0" smtClean="0"/>
              <a:t>Atonement in the Old Testament</a:t>
            </a:r>
            <a:endParaRPr lang="en-US" sz="4300" dirty="0"/>
          </a:p>
        </p:txBody>
      </p:sp>
      <p:sp>
        <p:nvSpPr>
          <p:cNvPr id="3" name="Content Placeholder 2"/>
          <p:cNvSpPr>
            <a:spLocks noGrp="1"/>
          </p:cNvSpPr>
          <p:nvPr>
            <p:ph idx="1"/>
          </p:nvPr>
        </p:nvSpPr>
        <p:spPr/>
        <p:txBody>
          <a:bodyPr/>
          <a:lstStyle/>
          <a:p>
            <a:pPr>
              <a:defRPr/>
            </a:pPr>
            <a:r>
              <a:rPr lang="en-US" sz="2800" dirty="0" smtClean="0"/>
              <a:t>Sacrifices for sins were animal sacrifices</a:t>
            </a:r>
          </a:p>
          <a:p>
            <a:pPr>
              <a:defRPr/>
            </a:pPr>
            <a:r>
              <a:rPr lang="en-US" sz="2800" dirty="0" smtClean="0"/>
              <a:t>They were prized possessions and the best thing they could offer to God</a:t>
            </a:r>
          </a:p>
          <a:p>
            <a:pPr>
              <a:defRPr/>
            </a:pPr>
            <a:r>
              <a:rPr lang="en-US" sz="2800" dirty="0" smtClean="0"/>
              <a:t>The priest would put his hands on the animal’s head as a sign he was transferring the sins to the animal.</a:t>
            </a:r>
          </a:p>
          <a:p>
            <a:pPr>
              <a:defRPr/>
            </a:pPr>
            <a:r>
              <a:rPr lang="en-US" sz="2800" dirty="0" smtClean="0"/>
              <a:t>The animal was killed and the blood sprinkled on the altar.</a:t>
            </a:r>
          </a:p>
          <a:p>
            <a:pPr>
              <a:defRPr/>
            </a:pPr>
            <a:r>
              <a:rPr lang="en-US" sz="2800" dirty="0" smtClean="0"/>
              <a:t>The blood is the life of the body so the animal was giving his life to atone for the sins.</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300" dirty="0" smtClean="0"/>
              <a:t>Atonement in the Old Testament</a:t>
            </a:r>
            <a:endParaRPr lang="en-US" sz="4300" dirty="0"/>
          </a:p>
        </p:txBody>
      </p:sp>
      <p:pic>
        <p:nvPicPr>
          <p:cNvPr id="9219" name="Picture 2" descr="http://ts1.mm.bing.net/th?&amp;id=HN.608026185478832272&amp;w=300&amp;h=300&amp;c=0&amp;pid=1.9&amp;rs=0&amp;p=0&amp;r=0&amp;url=http%3A%2F%2Fsabbathsermons.com%2Fcategory%2Fday-of-atonement-2%2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28575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descr="http://ts1.mm.bing.net/th?id=HN.608047720433124793&amp;w=224&amp;h=183&amp;c=7&amp;rs=1&amp;qlt=90&amp;o=4&amp;url=http%3a%2f%2fneutralbayanglican.org.au%2f%3fp%3d38178&amp;pid=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0" y="3105150"/>
            <a:ext cx="401002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6" descr="http://ts1.mm.bing.net/th?&amp;id=HN.608001936085942677&amp;w=300&amp;h=300&amp;c=0&amp;pid=1.9&amp;rs=0&amp;p=0&amp;r=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9025" y="1530350"/>
            <a:ext cx="2687638"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Perfect Sacrifice</a:t>
            </a:r>
            <a:endParaRPr lang="en-US" dirty="0"/>
          </a:p>
        </p:txBody>
      </p:sp>
      <p:sp>
        <p:nvSpPr>
          <p:cNvPr id="25603" name="Rectangle 3"/>
          <p:cNvSpPr>
            <a:spLocks noGrp="1" noChangeArrowheads="1"/>
          </p:cNvSpPr>
          <p:nvPr>
            <p:ph idx="1"/>
          </p:nvPr>
        </p:nvSpPr>
        <p:spPr/>
        <p:txBody>
          <a:bodyPr/>
          <a:lstStyle/>
          <a:p>
            <a:pPr eaLnBrk="1" hangingPunct="1">
              <a:defRPr/>
            </a:pPr>
            <a:r>
              <a:rPr lang="en-US" altLang="en-US" dirty="0" smtClean="0"/>
              <a:t>Who is the perfect sacrifice that could atone for sins?</a:t>
            </a:r>
          </a:p>
          <a:p>
            <a:pPr lvl="1" eaLnBrk="1" hangingPunct="1">
              <a:defRPr/>
            </a:pPr>
            <a:r>
              <a:rPr lang="en-US" altLang="en-US" dirty="0" smtClean="0"/>
              <a:t>Jesus</a:t>
            </a:r>
          </a:p>
        </p:txBody>
      </p:sp>
      <p:pic>
        <p:nvPicPr>
          <p:cNvPr id="10244" name="Picture 7" descr="http://ts1.mm.bing.net/th?&amp;id=HN.608049189315215676&amp;w=300&amp;h=300&amp;c=0&amp;pid=1.9&amp;rs=0&amp;p=0&amp;r=0&amp;url=http%3A%2F%2Fslfc.co%2Fpodc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025298"/>
            <a:ext cx="4419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5603">
                                            <p:txEl>
                                              <p:pRg st="0" end="0"/>
                                            </p:txEl>
                                          </p:spTgt>
                                        </p:tgtEl>
                                        <p:attrNameLst>
                                          <p:attrName>style.visibility</p:attrName>
                                        </p:attrNameLst>
                                      </p:cBhvr>
                                      <p:to>
                                        <p:strVal val="visible"/>
                                      </p:to>
                                    </p:set>
                                    <p:anim to="" calcmode="lin" valueType="num">
                                      <p:cBhvr>
                                        <p:cTn id="7" dur="1" fill="hold"/>
                                        <p:tgtEl>
                                          <p:spTgt spid="25603">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499"/>
                                          </p:stCondLst>
                                        </p:cTn>
                                        <p:tgtEl>
                                          <p:spTgt spid="25603">
                                            <p:txEl>
                                              <p:pRg st="1" end="1"/>
                                            </p:txEl>
                                          </p:spTgt>
                                        </p:tgtEl>
                                        <p:attrNameLst>
                                          <p:attrName>style.visibility</p:attrName>
                                        </p:attrNameLst>
                                      </p:cBhvr>
                                      <p:to>
                                        <p:strVal val="visible"/>
                                      </p:to>
                                    </p:set>
                                    <p:anim to="" calcmode="lin" valueType="num">
                                      <p:cBhvr>
                                        <p:cTn id="10" dur="1" fill="hold"/>
                                        <p:tgtEl>
                                          <p:spTgt spid="25603">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Perfect Sacrifice</a:t>
            </a:r>
            <a:endParaRPr lang="en-US" dirty="0"/>
          </a:p>
        </p:txBody>
      </p:sp>
      <p:sp>
        <p:nvSpPr>
          <p:cNvPr id="3" name="Content Placeholder 2"/>
          <p:cNvSpPr>
            <a:spLocks noGrp="1"/>
          </p:cNvSpPr>
          <p:nvPr>
            <p:ph idx="1"/>
          </p:nvPr>
        </p:nvSpPr>
        <p:spPr>
          <a:xfrm>
            <a:off x="552230" y="1849742"/>
            <a:ext cx="8229600" cy="4182905"/>
          </a:xfrm>
        </p:spPr>
        <p:txBody>
          <a:bodyPr/>
          <a:lstStyle/>
          <a:p>
            <a:pPr eaLnBrk="1" hangingPunct="1">
              <a:defRPr/>
            </a:pPr>
            <a:r>
              <a:rPr lang="en-US" altLang="en-US" dirty="0"/>
              <a:t>How do we know Jesus was the perfect sacrifice?</a:t>
            </a:r>
          </a:p>
          <a:p>
            <a:pPr lvl="1" eaLnBrk="1" hangingPunct="1">
              <a:defRPr/>
            </a:pPr>
            <a:r>
              <a:rPr lang="en-US" altLang="en-US" dirty="0" smtClean="0"/>
              <a:t>Sacrifice involving blood was needed</a:t>
            </a:r>
          </a:p>
          <a:p>
            <a:pPr lvl="2" eaLnBrk="1" hangingPunct="1">
              <a:defRPr/>
            </a:pPr>
            <a:r>
              <a:rPr lang="en-US" altLang="en-US" dirty="0" smtClean="0"/>
              <a:t>Jesus shed His blood on the Cross</a:t>
            </a:r>
          </a:p>
          <a:p>
            <a:pPr lvl="1" eaLnBrk="1" hangingPunct="1">
              <a:defRPr/>
            </a:pPr>
            <a:r>
              <a:rPr lang="en-US" altLang="en-US" dirty="0" smtClean="0"/>
              <a:t>The lamb had to be the best</a:t>
            </a:r>
          </a:p>
          <a:p>
            <a:pPr lvl="2" eaLnBrk="1" hangingPunct="1">
              <a:defRPr/>
            </a:pPr>
            <a:r>
              <a:rPr lang="en-US" altLang="en-US" dirty="0" smtClean="0"/>
              <a:t>Jesus is perfect and sinless, God Himself</a:t>
            </a:r>
          </a:p>
          <a:p>
            <a:pPr lvl="1" eaLnBrk="1" hangingPunct="1">
              <a:defRPr/>
            </a:pPr>
            <a:r>
              <a:rPr lang="en-US" altLang="en-US" dirty="0" smtClean="0"/>
              <a:t>Priest put his hands on the head of the animal as a sign of transferring the sins</a:t>
            </a:r>
          </a:p>
          <a:p>
            <a:pPr lvl="2" eaLnBrk="1" hangingPunct="1">
              <a:defRPr/>
            </a:pPr>
            <a:r>
              <a:rPr lang="en-US" altLang="en-US" dirty="0" smtClean="0"/>
              <a:t>Jesus really took our sins on Himself</a:t>
            </a:r>
            <a:endParaRPr lang="en-US" altLang="en-US" dirty="0"/>
          </a:p>
          <a:p>
            <a:pPr lvl="1" eaLnBrk="1" hangingPunct="1">
              <a:defRPr/>
            </a:pPr>
            <a:r>
              <a:rPr lang="en-US" altLang="en-US" dirty="0"/>
              <a:t>He freely gave everything out of love for us and with the great love of God made man</a:t>
            </a:r>
            <a:r>
              <a:rPr lang="en-US" altLang="en-US" dirty="0" smtClean="0"/>
              <a:t>.</a:t>
            </a:r>
          </a:p>
          <a:p>
            <a:pPr lvl="1" eaLnBrk="1" hangingPunct="1">
              <a:defRPr/>
            </a:pPr>
            <a:endParaRPr lang="en-US"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8" descr="da-vinci-last-supper-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647" y="2900503"/>
            <a:ext cx="3578225" cy="197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71195" y="262930"/>
            <a:ext cx="7886700" cy="1325563"/>
          </a:xfrm>
        </p:spPr>
        <p:txBody>
          <a:bodyPr/>
          <a:lstStyle/>
          <a:p>
            <a:pPr>
              <a:defRPr/>
            </a:pPr>
            <a:r>
              <a:rPr lang="en-US" dirty="0" smtClean="0"/>
              <a:t>Jesus’ sacrifice made present</a:t>
            </a:r>
            <a:endParaRPr lang="en-US" dirty="0"/>
          </a:p>
        </p:txBody>
      </p:sp>
      <p:sp>
        <p:nvSpPr>
          <p:cNvPr id="3" name="Content Placeholder 2"/>
          <p:cNvSpPr>
            <a:spLocks noGrp="1"/>
          </p:cNvSpPr>
          <p:nvPr>
            <p:ph idx="1"/>
          </p:nvPr>
        </p:nvSpPr>
        <p:spPr/>
        <p:txBody>
          <a:bodyPr/>
          <a:lstStyle/>
          <a:p>
            <a:pPr>
              <a:defRPr/>
            </a:pPr>
            <a:r>
              <a:rPr lang="en-US" altLang="en-US" dirty="0" smtClean="0"/>
              <a:t>“Do this in remembrance of me…”</a:t>
            </a:r>
          </a:p>
          <a:p>
            <a:pPr>
              <a:defRPr/>
            </a:pPr>
            <a:r>
              <a:rPr lang="en-US" altLang="en-US" dirty="0" smtClean="0"/>
              <a:t>Remember=make present now</a:t>
            </a:r>
          </a:p>
          <a:p>
            <a:pPr>
              <a:defRPr/>
            </a:pPr>
            <a:endParaRPr lang="en-US" dirty="0"/>
          </a:p>
          <a:p>
            <a:pPr>
              <a:defRPr/>
            </a:pPr>
            <a:r>
              <a:rPr lang="en-US" dirty="0" smtClean="0"/>
              <a:t>“Do this…”  ~ priests</a:t>
            </a:r>
          </a:p>
          <a:p>
            <a:pPr>
              <a:defRPr/>
            </a:pPr>
            <a:endParaRPr lang="en-US" dirty="0"/>
          </a:p>
          <a:p>
            <a:pPr>
              <a:defRPr/>
            </a:pPr>
            <a:r>
              <a:rPr lang="en-US" dirty="0" smtClean="0"/>
              <a:t>At Mass…</a:t>
            </a:r>
          </a:p>
          <a:p>
            <a:pPr lvl="1">
              <a:defRPr/>
            </a:pPr>
            <a:r>
              <a:rPr lang="en-US" dirty="0" smtClean="0"/>
              <a:t>We are at the Last Supper,</a:t>
            </a:r>
          </a:p>
          <a:p>
            <a:pPr lvl="1">
              <a:defRPr/>
            </a:pPr>
            <a:r>
              <a:rPr lang="en-US" dirty="0" smtClean="0"/>
              <a:t>With Jesus on the Cross,</a:t>
            </a:r>
          </a:p>
          <a:p>
            <a:pPr lvl="1">
              <a:defRPr/>
            </a:pPr>
            <a:r>
              <a:rPr lang="en-US" dirty="0" smtClean="0"/>
              <a:t>And at the Resurrection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229600" cy="1143000"/>
          </a:xfrm>
        </p:spPr>
        <p:txBody>
          <a:bodyPr/>
          <a:lstStyle/>
          <a:p>
            <a:pPr eaLnBrk="1" hangingPunct="1">
              <a:defRPr/>
            </a:pPr>
            <a:r>
              <a:rPr lang="en-US" altLang="en-US" dirty="0" smtClean="0"/>
              <a:t>Jesus’ sacrifice made present</a:t>
            </a:r>
          </a:p>
        </p:txBody>
      </p:sp>
      <p:sp>
        <p:nvSpPr>
          <p:cNvPr id="17411" name="Rectangle 3"/>
          <p:cNvSpPr>
            <a:spLocks noGrp="1" noChangeArrowheads="1"/>
          </p:cNvSpPr>
          <p:nvPr>
            <p:ph idx="1"/>
          </p:nvPr>
        </p:nvSpPr>
        <p:spPr/>
        <p:txBody>
          <a:bodyPr vert="horz" lIns="91440" tIns="45720" rIns="91440" bIns="45720" rtlCol="0" anchor="t">
            <a:normAutofit/>
          </a:bodyPr>
          <a:lstStyle/>
          <a:p>
            <a:pPr eaLnBrk="1" hangingPunct="1">
              <a:defRPr/>
            </a:pPr>
            <a:endParaRPr lang="en-US" altLang="en-US" dirty="0"/>
          </a:p>
          <a:p>
            <a:pPr eaLnBrk="1" hangingPunct="1">
              <a:defRPr/>
            </a:pPr>
            <a:r>
              <a:rPr lang="en-US" altLang="en-US" dirty="0"/>
              <a:t>Victim:		Jesus			Jesus</a:t>
            </a:r>
          </a:p>
          <a:p>
            <a:pPr eaLnBrk="1" hangingPunct="1">
              <a:defRPr/>
            </a:pPr>
            <a:endParaRPr lang="en-US" altLang="en-US" dirty="0"/>
          </a:p>
          <a:p>
            <a:pPr eaLnBrk="1" hangingPunct="1">
              <a:defRPr/>
            </a:pPr>
            <a:r>
              <a:rPr lang="en-US" altLang="en-US" dirty="0"/>
              <a:t>Priest:		Jesus			Jesus</a:t>
            </a:r>
          </a:p>
          <a:p>
            <a:pPr eaLnBrk="1" hangingPunct="1">
              <a:defRPr/>
            </a:pPr>
            <a:endParaRPr lang="en-US" altLang="en-US" dirty="0"/>
          </a:p>
          <a:p>
            <a:pPr eaLnBrk="1" hangingPunct="1">
              <a:defRPr/>
            </a:pPr>
            <a:r>
              <a:rPr lang="en-US" altLang="en-US" dirty="0"/>
              <a:t>Manner:                </a:t>
            </a:r>
            <a:r>
              <a:rPr lang="en-US" altLang="en-US" dirty="0">
                <a:latin typeface="Calibri" charset="0"/>
              </a:rPr>
              <a:t>bloody                     unbloody</a:t>
            </a:r>
          </a:p>
          <a:p>
            <a:pPr eaLnBrk="1" hangingPunct="1">
              <a:defRPr/>
            </a:pPr>
            <a:endParaRPr lang="en-US" altLang="en-US" dirty="0"/>
          </a:p>
        </p:txBody>
      </p:sp>
      <p:cxnSp>
        <p:nvCxnSpPr>
          <p:cNvPr id="13316" name="Straight Connector 2"/>
          <p:cNvCxnSpPr>
            <a:cxnSpLocks noChangeShapeType="1"/>
          </p:cNvCxnSpPr>
          <p:nvPr/>
        </p:nvCxnSpPr>
        <p:spPr bwMode="auto">
          <a:xfrm>
            <a:off x="5715000" y="2057400"/>
            <a:ext cx="0" cy="358140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17" name="Straight Connector 6"/>
          <p:cNvCxnSpPr>
            <a:cxnSpLocks noChangeShapeType="1"/>
          </p:cNvCxnSpPr>
          <p:nvPr/>
        </p:nvCxnSpPr>
        <p:spPr bwMode="auto">
          <a:xfrm>
            <a:off x="2667000" y="3124200"/>
            <a:ext cx="563880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18" name="Straight Connector 10"/>
          <p:cNvCxnSpPr>
            <a:cxnSpLocks noChangeShapeType="1"/>
          </p:cNvCxnSpPr>
          <p:nvPr/>
        </p:nvCxnSpPr>
        <p:spPr bwMode="auto">
          <a:xfrm>
            <a:off x="2667000" y="4419600"/>
            <a:ext cx="5638800" cy="0"/>
          </a:xfrm>
          <a:prstGeom prst="line">
            <a:avLst/>
          </a:prstGeom>
          <a:noFill/>
          <a:ln w="381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25" name="TextBox 9"/>
          <p:cNvSpPr txBox="1">
            <a:spLocks noChangeArrowheads="1"/>
          </p:cNvSpPr>
          <p:nvPr/>
        </p:nvSpPr>
        <p:spPr bwMode="auto">
          <a:xfrm>
            <a:off x="3025775" y="1362075"/>
            <a:ext cx="16764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r>
              <a:rPr lang="en-US" altLang="en-US" sz="3200"/>
              <a:t>Calvary</a:t>
            </a:r>
          </a:p>
        </p:txBody>
      </p:sp>
      <p:sp>
        <p:nvSpPr>
          <p:cNvPr id="13326" name="TextBox 18"/>
          <p:cNvSpPr txBox="1">
            <a:spLocks noChangeArrowheads="1"/>
          </p:cNvSpPr>
          <p:nvPr/>
        </p:nvSpPr>
        <p:spPr bwMode="auto">
          <a:xfrm>
            <a:off x="6400800" y="1352550"/>
            <a:ext cx="16764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r>
              <a:rPr lang="en-US" altLang="en-US" sz="3200"/>
              <a:t>Mass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20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7411"/>
                                        </p:tgtEl>
                                        <p:attrNameLst>
                                          <p:attrName>style.visibility</p:attrName>
                                        </p:attrNameLst>
                                      </p:cBhvr>
                                      <p:to>
                                        <p:strVal val="visible"/>
                                      </p:to>
                                    </p:set>
                                    <p:anim calcmode="lin" valueType="num">
                                      <p:cBhvr additive="base">
                                        <p:cTn id="12" dur="500" fill="hold"/>
                                        <p:tgtEl>
                                          <p:spTgt spid="17411"/>
                                        </p:tgtEl>
                                        <p:attrNameLst>
                                          <p:attrName>ppt_x</p:attrName>
                                        </p:attrNameLst>
                                      </p:cBhvr>
                                      <p:tavLst>
                                        <p:tav tm="0">
                                          <p:val>
                                            <p:strVal val="0-#ppt_w/2"/>
                                          </p:val>
                                        </p:tav>
                                        <p:tav tm="100000">
                                          <p:val>
                                            <p:strVal val="#ppt_x"/>
                                          </p:val>
                                        </p:tav>
                                      </p:tavLst>
                                    </p:anim>
                                    <p:anim calcmode="lin" valueType="num">
                                      <p:cBhvr additive="base">
                                        <p:cTn id="13" dur="500" fill="hold"/>
                                        <p:tgtEl>
                                          <p:spTgt spid="174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310496593_ca704563f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525"/>
            <a:ext cx="472440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descr="http://ts1.mm.bing.net/th?&amp;id=HN.608010122295577693&amp;w=300&amp;h=300&amp;c=0&amp;pid=1.9&amp;rs=0&amp;p=0&amp;r=0&amp;url=http%3A%2F%2Fwww.oceansbridge.com%2Foil-paintings%2Fproduct%2F78057%2Fcrucifix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681288"/>
            <a:ext cx="2743200"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http://ts1.mm.bing.net/th?&amp;id=JN.4OZjyyHMR/S0%2bdTHuFB97g&amp;w=300&amp;h=300&amp;c=0&amp;pid=1.9&amp;rs=0&amp;p=0&amp;r=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1800" y="1489075"/>
            <a:ext cx="360521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3"/>
          <p:cNvSpPr txBox="1">
            <a:spLocks noChangeArrowheads="1"/>
          </p:cNvSpPr>
          <p:nvPr/>
        </p:nvSpPr>
        <p:spPr bwMode="auto">
          <a:xfrm>
            <a:off x="2971800" y="3338513"/>
            <a:ext cx="27432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r>
              <a:rPr lang="en-US" altLang="en-US" sz="2400"/>
              <a:t>The sacrifice of the Last Supper and Calvary are re-presented at the Mass.</a:t>
            </a:r>
          </a:p>
        </p:txBody>
      </p:sp>
      <p:sp>
        <p:nvSpPr>
          <p:cNvPr id="14342" name="TextBox 7"/>
          <p:cNvSpPr txBox="1">
            <a:spLocks noChangeArrowheads="1"/>
          </p:cNvSpPr>
          <p:nvPr/>
        </p:nvSpPr>
        <p:spPr bwMode="auto">
          <a:xfrm>
            <a:off x="5132388" y="442913"/>
            <a:ext cx="4011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400"/>
              <a:t>Jesus is not bound by time.</a:t>
            </a:r>
          </a:p>
        </p:txBody>
      </p:sp>
      <p:sp>
        <p:nvSpPr>
          <p:cNvPr id="14343" name="TextBox 8"/>
          <p:cNvSpPr txBox="1">
            <a:spLocks noChangeArrowheads="1"/>
          </p:cNvSpPr>
          <p:nvPr/>
        </p:nvSpPr>
        <p:spPr bwMode="auto">
          <a:xfrm>
            <a:off x="3733800" y="5870575"/>
            <a:ext cx="48752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sz="2400"/>
              <a:t>We are present at the Last Supper and Calvary when we attend Mass.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4038600" cy="1752600"/>
          </a:xfrm>
        </p:spPr>
        <p:txBody>
          <a:bodyPr/>
          <a:lstStyle/>
          <a:p>
            <a:pPr eaLnBrk="1" hangingPunct="1">
              <a:defRPr/>
            </a:pPr>
            <a:r>
              <a:rPr lang="en-US" altLang="en-US" smtClean="0"/>
              <a:t>The Perfect Priest</a:t>
            </a:r>
          </a:p>
        </p:txBody>
      </p:sp>
      <p:sp>
        <p:nvSpPr>
          <p:cNvPr id="26627" name="Rectangle 3"/>
          <p:cNvSpPr>
            <a:spLocks noGrp="1" noChangeArrowheads="1"/>
          </p:cNvSpPr>
          <p:nvPr>
            <p:ph idx="1"/>
          </p:nvPr>
        </p:nvSpPr>
        <p:spPr>
          <a:xfrm>
            <a:off x="0" y="1828800"/>
            <a:ext cx="4191000" cy="5029200"/>
          </a:xfrm>
        </p:spPr>
        <p:txBody>
          <a:bodyPr/>
          <a:lstStyle/>
          <a:p>
            <a:pPr eaLnBrk="1" hangingPunct="1">
              <a:defRPr/>
            </a:pPr>
            <a:r>
              <a:rPr lang="en-US" altLang="en-US" smtClean="0"/>
              <a:t>A priest offers worship to God for other people. </a:t>
            </a:r>
          </a:p>
          <a:p>
            <a:pPr eaLnBrk="1" hangingPunct="1">
              <a:defRPr/>
            </a:pPr>
            <a:r>
              <a:rPr lang="en-US" altLang="en-US" smtClean="0"/>
              <a:t>(He is God’s representative to the people)</a:t>
            </a:r>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1788" y="0"/>
            <a:ext cx="50022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Activity</a:t>
            </a:r>
            <a:endParaRPr lang="en-US" dirty="0"/>
          </a:p>
        </p:txBody>
      </p:sp>
      <p:sp>
        <p:nvSpPr>
          <p:cNvPr id="3" name="Content Placeholder 2"/>
          <p:cNvSpPr>
            <a:spLocks noGrp="1"/>
          </p:cNvSpPr>
          <p:nvPr>
            <p:ph idx="1"/>
          </p:nvPr>
        </p:nvSpPr>
        <p:spPr/>
        <p:txBody>
          <a:bodyPr/>
          <a:lstStyle/>
          <a:p>
            <a:pPr>
              <a:defRPr/>
            </a:pPr>
            <a:r>
              <a:rPr lang="en-US" sz="2800" dirty="0" smtClean="0"/>
              <a:t>One student is in big trouble. </a:t>
            </a:r>
            <a:r>
              <a:rPr lang="en-US" sz="2800" smtClean="0"/>
              <a:t>He is trapped </a:t>
            </a:r>
            <a:r>
              <a:rPr lang="en-US" sz="2800" dirty="0" smtClean="0"/>
              <a:t>on the other side of a canyon with fires and wolves.</a:t>
            </a:r>
          </a:p>
          <a:p>
            <a:pPr>
              <a:defRPr/>
            </a:pPr>
            <a:r>
              <a:rPr lang="en-US" sz="2800" dirty="0" smtClean="0"/>
              <a:t>Other students try to sacrifice their own stuff (games, clothes, Oreos) to help him across, but they don’t help completely.</a:t>
            </a:r>
          </a:p>
          <a:p>
            <a:pPr>
              <a:defRPr/>
            </a:pPr>
            <a:r>
              <a:rPr lang="en-US" sz="2800" dirty="0" smtClean="0"/>
              <a:t>One student finally comes to stretch himself across the canyon so the trapped student can escape. </a:t>
            </a:r>
          </a:p>
          <a:p>
            <a:pPr>
              <a:defRPr/>
            </a:pPr>
            <a:r>
              <a:rPr lang="en-US" sz="2800" dirty="0" smtClean="0"/>
              <a:t>This is like Christ laying down his life for us in the perfect sacrifice of the Mass.</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1858</TotalTime>
  <Words>704</Words>
  <Application>Microsoft Office PowerPoint</Application>
  <PresentationFormat>On-screen Show (4:3)</PresentationFormat>
  <Paragraphs>98</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The Perfect Sacrifice</vt:lpstr>
      <vt:lpstr>People who made sacrifices</vt:lpstr>
      <vt:lpstr>Why sacrifice?</vt:lpstr>
      <vt:lpstr>Atonement</vt:lpstr>
      <vt:lpstr>Atonement in the Old Testament</vt:lpstr>
      <vt:lpstr>Atonement in the Old Testament</vt:lpstr>
      <vt:lpstr>The Perfect Sacrifice</vt:lpstr>
      <vt:lpstr>The Perfect Sacrifice</vt:lpstr>
      <vt:lpstr>Jesus’ sacrifice made present</vt:lpstr>
      <vt:lpstr>Jesus’ sacrifice made present</vt:lpstr>
      <vt:lpstr>PowerPoint Presentation</vt:lpstr>
      <vt:lpstr>The Perfect Priest</vt:lpstr>
      <vt:lpstr>Activity</vt:lpstr>
    </vt:vector>
  </TitlesOfParts>
  <Company>Catholic Diocese of Lincoln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Holy Mass</dc:title>
  <dc:creator>Administrator</dc:creator>
  <cp:lastModifiedBy>sr.guadalupe, vdes</cp:lastModifiedBy>
  <cp:revision>34</cp:revision>
  <dcterms:created xsi:type="dcterms:W3CDTF">2009-03-02T22:29:24Z</dcterms:created>
  <dcterms:modified xsi:type="dcterms:W3CDTF">2015-05-26T20:35:06Z</dcterms:modified>
</cp:coreProperties>
</file>