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notesMasterIdLst>
    <p:notesMasterId r:id="rId12"/>
  </p:notesMasterIdLst>
  <p:handoutMasterIdLst>
    <p:handoutMasterId r:id="rId13"/>
  </p:handoutMasterIdLst>
  <p:sldIdLst>
    <p:sldId id="256" r:id="rId2"/>
    <p:sldId id="306" r:id="rId3"/>
    <p:sldId id="257" r:id="rId4"/>
    <p:sldId id="269" r:id="rId5"/>
    <p:sldId id="304" r:id="rId6"/>
    <p:sldId id="281" r:id="rId7"/>
    <p:sldId id="264" r:id="rId8"/>
    <p:sldId id="271" r:id="rId9"/>
    <p:sldId id="267" r:id="rId10"/>
    <p:sldId id="305" r:id="rId11"/>
  </p:sldIdLst>
  <p:sldSz cx="9144000" cy="6858000" type="screen4x3"/>
  <p:notesSz cx="9144000" cy="6858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00FF00"/>
    <a:srgbClr val="FFFF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37" autoAdjust="0"/>
    <p:restoredTop sz="94671" autoAdjust="0"/>
  </p:normalViewPr>
  <p:slideViewPr>
    <p:cSldViewPr>
      <p:cViewPr varScale="1">
        <p:scale>
          <a:sx n="51" d="100"/>
          <a:sy n="51" d="100"/>
        </p:scale>
        <p:origin x="-96" y="-4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96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4F22011-D200-4252-97EC-329C63A8F70A}" type="slidenum">
              <a:rPr lang="en-US"/>
              <a:pPr>
                <a:defRPr/>
              </a:pPr>
              <a:t>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2044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336119-3AD2-4B72-BF51-E1CAC625DD35}" type="datetimeFigureOut">
              <a:rPr lang="en-US"/>
              <a:t>5/27/2015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2C0801-7F35-4067-8475-F47C96E425C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480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2C0801-7F35-4067-8475-F47C96E425CF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6732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2C0801-7F35-4067-8475-F47C96E425CF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2936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2C0801-7F35-4067-8475-F47C96E425CF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7950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2C0801-7F35-4067-8475-F47C96E425CF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3604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2C0801-7F35-4067-8475-F47C96E425CF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8579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2C0801-7F35-4067-8475-F47C96E425CF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6654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2C0801-7F35-4067-8475-F47C96E425CF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8537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2C0801-7F35-4067-8475-F47C96E425CF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6776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2C0801-7F35-4067-8475-F47C96E425CF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9638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2C0801-7F35-4067-8475-F47C96E425CF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746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24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 smtClean="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FE03BEE2-E36C-49C1-AB0B-3356B0BEA9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6675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2450" y="1027113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6E4CAE-8B03-425C-B1F3-3264C89141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7198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23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24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Rectangle 25"/>
          <p:cNvSpPr>
            <a:spLocks noChangeArrowheads="1"/>
          </p:cNvSpPr>
          <p:nvPr/>
        </p:nvSpPr>
        <p:spPr bwMode="white">
          <a:xfrm>
            <a:off x="152400" y="2286000"/>
            <a:ext cx="8832850" cy="304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Rectangle 26"/>
          <p:cNvSpPr>
            <a:spLocks noChangeArrowheads="1"/>
          </p:cNvSpPr>
          <p:nvPr/>
        </p:nvSpPr>
        <p:spPr bwMode="auto">
          <a:xfrm>
            <a:off x="155575" y="142875"/>
            <a:ext cx="8832850" cy="21399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2438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 smtClean="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03D5D58B-8906-4412-B8C7-CBA15CC152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8977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19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FDA13E-F46F-4AE4-AE35-96578CDFB7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6434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19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Rectangle 20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Rectangle 23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Rectangle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Rectangle 2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fld id="{D113484B-E1DD-4104-A7D2-3881EBC8C6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3383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7AEB3F-09A6-44D9-9158-877C3CE6BF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412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Rectangle 20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Rectangle 2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C38BAD1-EA8A-46DF-AEBA-D3968866A6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391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Rectangle 25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 smtClean="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E8383FB0-8B51-4F22-9F0A-063ADA75B1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7199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Rectangle 25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67D45C-E27E-48CD-94DB-DF3B553820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527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110F91-F779-43D4-B839-B1ED62502A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0913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23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E3801B-3734-4D5D-89F8-4B06AD01E5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6253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1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2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3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 smtClean="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69B72F1C-E422-4D46-AA55-3E21B261C6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062" name="Title Placeholder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63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3300" kern="1200">
          <a:solidFill>
            <a:srgbClr val="6B5C54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300">
          <a:solidFill>
            <a:srgbClr val="6B5C54"/>
          </a:solidFill>
          <a:latin typeface="Georgia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3300">
          <a:solidFill>
            <a:srgbClr val="6B5C54"/>
          </a:solidFill>
          <a:latin typeface="Georgia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3300">
          <a:solidFill>
            <a:srgbClr val="6B5C54"/>
          </a:solidFill>
          <a:latin typeface="Georgia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3300">
          <a:solidFill>
            <a:srgbClr val="6B5C54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6B5C54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6B5C54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6B5C54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6B5C54"/>
          </a:solidFill>
          <a:latin typeface="Georgia" pitchFamily="18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fontAlgn="base">
        <a:spcBef>
          <a:spcPct val="20000"/>
        </a:spcBef>
        <a:spcAft>
          <a:spcPct val="0"/>
        </a:spcAft>
        <a:buClr>
          <a:srgbClr val="7A6A60"/>
        </a:buClr>
        <a:buSzPct val="75000"/>
        <a:buFont typeface="Wingdings 2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fontAlgn="base">
        <a:spcBef>
          <a:spcPct val="20000"/>
        </a:spcBef>
        <a:spcAft>
          <a:spcPct val="0"/>
        </a:spcAft>
        <a:buClr>
          <a:srgbClr val="B4936D"/>
        </a:buClr>
        <a:buSzPct val="70000"/>
        <a:buFont typeface="Wingdings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ct val="20000"/>
        </a:spcBef>
        <a:spcAft>
          <a:spcPct val="0"/>
        </a:spcAft>
        <a:buClr>
          <a:srgbClr val="67787B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>
                <a:solidFill>
                  <a:schemeClr val="bg2"/>
                </a:solidFill>
              </a:rPr>
              <a:t>Chapter 23-24</a:t>
            </a: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43000" y="304800"/>
            <a:ext cx="6629400" cy="1524000"/>
          </a:xfrm>
        </p:spPr>
        <p:txBody>
          <a:bodyPr/>
          <a:lstStyle/>
          <a:p>
            <a:r>
              <a:rPr lang="en-US" sz="4800" dirty="0" smtClean="0">
                <a:solidFill>
                  <a:schemeClr val="bg2"/>
                </a:solidFill>
              </a:rPr>
              <a:t>Bread From Heaven</a:t>
            </a:r>
            <a:br>
              <a:rPr lang="en-US" sz="4800" dirty="0" smtClean="0">
                <a:solidFill>
                  <a:schemeClr val="bg2"/>
                </a:solidFill>
              </a:rPr>
            </a:br>
            <a:r>
              <a:rPr lang="en-US" sz="3200" dirty="0" smtClean="0">
                <a:solidFill>
                  <a:schemeClr val="bg2"/>
                </a:solidFill>
              </a:rPr>
              <a:t>Ch. 23</a:t>
            </a:r>
          </a:p>
        </p:txBody>
      </p:sp>
      <p:pic>
        <p:nvPicPr>
          <p:cNvPr id="14340" name="Picture 5" descr="christ%20with%20euchari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844800"/>
            <a:ext cx="2751138" cy="370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Supper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Matthew 26:26-29</a:t>
            </a:r>
          </a:p>
          <a:p>
            <a:r>
              <a:rPr lang="en-US" dirty="0" smtClean="0"/>
              <a:t>Mark 14:22-25</a:t>
            </a:r>
          </a:p>
          <a:p>
            <a:r>
              <a:rPr lang="en-US" dirty="0" smtClean="0"/>
              <a:t>Luke 22:17-20</a:t>
            </a:r>
          </a:p>
          <a:p>
            <a:endParaRPr lang="en-US" dirty="0"/>
          </a:p>
          <a:p>
            <a:r>
              <a:rPr lang="en-US" dirty="0" smtClean="0"/>
              <a:t>What words are the same in each passage?</a:t>
            </a:r>
          </a:p>
          <a:p>
            <a:r>
              <a:rPr lang="en-US" dirty="0" smtClean="0"/>
              <a:t>When else do you hear these words?</a:t>
            </a:r>
          </a:p>
          <a:p>
            <a:endParaRPr lang="en-US" dirty="0"/>
          </a:p>
          <a:p>
            <a:r>
              <a:rPr lang="en-US" dirty="0" smtClean="0"/>
              <a:t>Why does Jesus give us His Body and Blood?</a:t>
            </a:r>
            <a:endParaRPr lang="en-US" dirty="0"/>
          </a:p>
        </p:txBody>
      </p:sp>
      <p:pic>
        <p:nvPicPr>
          <p:cNvPr id="4098" name="Picture 2" descr="http://ts3.mm.bing.net/th?id=JN.fPbOXsxmDMdbJ6ORrP%2bkzQ&amp;w=265&amp;h=154&amp;c=7&amp;rs=1&amp;qlt=90&amp;o=4&amp;url=http%3a%2f%2fjamestabor.com%2f2013%2f03%2f24%2ftonights-the-night-the-last-supper-and-passover%2f&amp;pid=1.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066800"/>
            <a:ext cx="4004726" cy="2327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7877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01625" y="76200"/>
            <a:ext cx="8534400" cy="758825"/>
          </a:xfrm>
        </p:spPr>
        <p:txBody>
          <a:bodyPr/>
          <a:lstStyle/>
          <a:p>
            <a:r>
              <a:rPr lang="en-US" smtClean="0">
                <a:solidFill>
                  <a:srgbClr val="6B5C54"/>
                </a:solidFill>
              </a:rPr>
              <a:t>Consecration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676400"/>
            <a:ext cx="7772400" cy="5181600"/>
          </a:xfrm>
        </p:spPr>
        <p:txBody>
          <a:bodyPr/>
          <a:lstStyle/>
          <a:p>
            <a:r>
              <a:rPr lang="en-US" smtClean="0"/>
              <a:t>Who consecrates? (minister)</a:t>
            </a:r>
          </a:p>
          <a:p>
            <a:pPr lvl="1"/>
            <a:r>
              <a:rPr lang="en-US" smtClean="0"/>
              <a:t>A priest</a:t>
            </a:r>
          </a:p>
          <a:p>
            <a:r>
              <a:rPr lang="en-US" smtClean="0"/>
              <a:t>What are the words of Consecration? (Form)</a:t>
            </a:r>
          </a:p>
          <a:p>
            <a:pPr lvl="1"/>
            <a:r>
              <a:rPr lang="en-US" smtClean="0"/>
              <a:t>“This is my Body”</a:t>
            </a:r>
          </a:p>
          <a:p>
            <a:pPr lvl="1"/>
            <a:r>
              <a:rPr lang="en-US" smtClean="0"/>
              <a:t>“This is my Blood”</a:t>
            </a:r>
          </a:p>
          <a:p>
            <a:r>
              <a:rPr lang="en-US" smtClean="0"/>
              <a:t>What does Father use? (Matter)</a:t>
            </a:r>
          </a:p>
          <a:p>
            <a:pPr lvl="1"/>
            <a:r>
              <a:rPr lang="en-US" smtClean="0"/>
              <a:t>Bread and wine</a:t>
            </a:r>
          </a:p>
          <a:p>
            <a:r>
              <a:rPr lang="en-US" smtClean="0"/>
              <a:t>What happens?</a:t>
            </a:r>
          </a:p>
          <a:p>
            <a:pPr lvl="1"/>
            <a:r>
              <a:rPr lang="en-US" smtClean="0"/>
              <a:t>The bread and wine become the Body and Blood of Jesus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  <p:bldP spid="1024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5000" dirty="0" smtClean="0">
                <a:solidFill>
                  <a:schemeClr val="accent3">
                    <a:shade val="75000"/>
                  </a:schemeClr>
                </a:solidFill>
              </a:rPr>
              <a:t>Transubstantiation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32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Before Consecration</a:t>
            </a: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</a:t>
            </a:r>
          </a:p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endParaRPr lang="en-US" b="1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>
                <a:solidFill>
                  <a:schemeClr val="tx2"/>
                </a:solidFill>
              </a:rPr>
              <a:t>Appearance – </a:t>
            </a:r>
          </a:p>
          <a:p>
            <a:pPr marL="548640" lvl="1" indent="-274320" fontAlgn="auto">
              <a:lnSpc>
                <a:spcPct val="90000"/>
              </a:lnSpc>
              <a:spcAft>
                <a:spcPts val="0"/>
              </a:spcAft>
              <a:buFont typeface="Wingdings"/>
              <a:buChar char=""/>
              <a:defRPr/>
            </a:pPr>
            <a:r>
              <a:rPr lang="en-US" sz="2800" dirty="0" smtClean="0"/>
              <a:t>Bread</a:t>
            </a:r>
          </a:p>
          <a:p>
            <a:pPr marL="548640" lvl="1" indent="-274320" fontAlgn="auto">
              <a:lnSpc>
                <a:spcPct val="90000"/>
              </a:lnSpc>
              <a:spcAft>
                <a:spcPts val="0"/>
              </a:spcAft>
              <a:buFont typeface="Wingdings"/>
              <a:buChar char=""/>
              <a:defRPr/>
            </a:pPr>
            <a:r>
              <a:rPr lang="en-US" sz="2800" dirty="0" smtClean="0"/>
              <a:t>Wine</a:t>
            </a:r>
          </a:p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endParaRPr lang="en-US" dirty="0" smtClean="0">
              <a:solidFill>
                <a:schemeClr val="tx2"/>
              </a:solidFill>
            </a:endParaRPr>
          </a:p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>
                <a:solidFill>
                  <a:schemeClr val="tx2"/>
                </a:solidFill>
              </a:rPr>
              <a:t>Substance –</a:t>
            </a:r>
          </a:p>
          <a:p>
            <a:pPr marL="548640" lvl="1" indent="-274320" fontAlgn="auto">
              <a:lnSpc>
                <a:spcPct val="90000"/>
              </a:lnSpc>
              <a:spcAft>
                <a:spcPts val="0"/>
              </a:spcAft>
              <a:buFont typeface="Wingdings"/>
              <a:buChar char=""/>
              <a:defRPr/>
            </a:pPr>
            <a:r>
              <a:rPr lang="en-US" sz="2800" dirty="0" smtClean="0"/>
              <a:t>Bread</a:t>
            </a:r>
          </a:p>
          <a:p>
            <a:pPr marL="548640" lvl="1" indent="-274320" fontAlgn="auto">
              <a:lnSpc>
                <a:spcPct val="90000"/>
              </a:lnSpc>
              <a:spcAft>
                <a:spcPts val="0"/>
              </a:spcAft>
              <a:buFont typeface="Wingdings"/>
              <a:buChar char=""/>
              <a:defRPr/>
            </a:pPr>
            <a:r>
              <a:rPr lang="en-US" sz="2800" dirty="0" smtClean="0"/>
              <a:t>Wine</a:t>
            </a:r>
          </a:p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endParaRPr lang="en-US" sz="2000" dirty="0" smtClean="0">
              <a:solidFill>
                <a:schemeClr val="tx2"/>
              </a:solidFill>
            </a:endParaRPr>
          </a:p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2000" dirty="0" smtClean="0">
                <a:solidFill>
                  <a:schemeClr val="tx2"/>
                </a:solidFill>
              </a:rPr>
              <a:t>John 6:35-59 ~ Bread of Life</a:t>
            </a:r>
          </a:p>
        </p:txBody>
      </p:sp>
      <p:sp>
        <p:nvSpPr>
          <p:cNvPr id="14341" name="Rectangle 5"/>
          <p:cNvSpPr>
            <a:spLocks noGrp="1" noChangeArrowheads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35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After Consecration:</a:t>
            </a:r>
          </a:p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endParaRPr lang="en-US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>
                <a:solidFill>
                  <a:schemeClr val="tx2"/>
                </a:solidFill>
              </a:rPr>
              <a:t>Appearance – </a:t>
            </a:r>
          </a:p>
          <a:p>
            <a:pPr marL="548640" lvl="1" indent="-274320" fontAlgn="auto">
              <a:lnSpc>
                <a:spcPct val="90000"/>
              </a:lnSpc>
              <a:spcAft>
                <a:spcPts val="0"/>
              </a:spcAft>
              <a:buFont typeface="Wingdings"/>
              <a:buChar char=""/>
              <a:defRPr/>
            </a:pPr>
            <a:r>
              <a:rPr lang="en-US" sz="2800" dirty="0" smtClean="0"/>
              <a:t>Bread</a:t>
            </a:r>
          </a:p>
          <a:p>
            <a:pPr marL="548640" lvl="1" indent="-274320" fontAlgn="auto">
              <a:lnSpc>
                <a:spcPct val="90000"/>
              </a:lnSpc>
              <a:spcAft>
                <a:spcPts val="0"/>
              </a:spcAft>
              <a:buFont typeface="Wingdings"/>
              <a:buChar char=""/>
              <a:defRPr/>
            </a:pPr>
            <a:r>
              <a:rPr lang="en-US" sz="2800" dirty="0" smtClean="0"/>
              <a:t>Wine</a:t>
            </a:r>
          </a:p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endParaRPr lang="en-US" dirty="0" smtClean="0">
              <a:solidFill>
                <a:schemeClr val="tx2"/>
              </a:solidFill>
            </a:endParaRPr>
          </a:p>
          <a:p>
            <a:pPr marL="274320" indent="-274320" fontAlgn="auto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>
                <a:solidFill>
                  <a:schemeClr val="tx2"/>
                </a:solidFill>
              </a:rPr>
              <a:t>Substance – </a:t>
            </a:r>
          </a:p>
          <a:p>
            <a:pPr marL="548640" lvl="1" indent="-274320" fontAlgn="auto">
              <a:lnSpc>
                <a:spcPct val="90000"/>
              </a:lnSpc>
              <a:spcAft>
                <a:spcPts val="0"/>
              </a:spcAft>
              <a:buFont typeface="Wingdings"/>
              <a:buChar char=""/>
              <a:defRPr/>
            </a:pPr>
            <a:r>
              <a:rPr lang="en-US" sz="2800" dirty="0" smtClean="0"/>
              <a:t>Christ’s Body, Blood, Soul, and Divinity</a:t>
            </a:r>
          </a:p>
        </p:txBody>
      </p:sp>
      <p:pic>
        <p:nvPicPr>
          <p:cNvPr id="3074" name="Picture 2" descr="http://ts1.mm.bing.net/th?&amp;id=HN.608046513557407531&amp;w=300&amp;h=300&amp;c=0&amp;pid=1.9&amp;rs=0&amp;p=0&amp;r=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120" y="2771775"/>
            <a:ext cx="2209800" cy="165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 autoUpdateAnimBg="0"/>
      <p:bldP spid="14341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5000" dirty="0" smtClean="0">
                <a:solidFill>
                  <a:schemeClr val="accent3">
                    <a:shade val="75000"/>
                  </a:schemeClr>
                </a:solidFill>
              </a:rPr>
              <a:t>The Holy Eucharist is…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274320" indent="-274320" algn="ctr" fontAlgn="auto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6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 Body, Blood, Soul and </a:t>
            </a:r>
            <a:r>
              <a:rPr lang="en-US" sz="6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Divinty</a:t>
            </a:r>
            <a:r>
              <a:rPr lang="en-US" sz="6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of Jesus under the appearances of bread and wine.</a:t>
            </a:r>
            <a:endParaRPr lang="en-US" sz="4800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5162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6B5C54"/>
                </a:solidFill>
              </a:rPr>
              <a:t>5 steps to a worthy Communion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0" y="1600200"/>
            <a:ext cx="9144000" cy="5410200"/>
          </a:xfrm>
        </p:spPr>
        <p:txBody>
          <a:bodyPr/>
          <a:lstStyle/>
          <a:p>
            <a:pPr marL="533400" indent="-533400"/>
            <a:r>
              <a:rPr lang="en-US" sz="2400" dirty="0"/>
              <a:t>We should have a </a:t>
            </a:r>
            <a:r>
              <a:rPr lang="en-US" sz="2400" dirty="0">
                <a:solidFill>
                  <a:schemeClr val="bg1"/>
                </a:solidFill>
              </a:rPr>
              <a:t>healthy soul – no mortal sins</a:t>
            </a:r>
            <a:r>
              <a:rPr lang="en-US" sz="2400" dirty="0"/>
              <a:t>, show in our lives we love Jesus</a:t>
            </a:r>
          </a:p>
          <a:p>
            <a:pPr marL="533400" indent="-533400"/>
            <a:r>
              <a:rPr lang="en-US" sz="2400" dirty="0"/>
              <a:t>We should </a:t>
            </a:r>
            <a:r>
              <a:rPr lang="en-US" sz="2400" dirty="0">
                <a:solidFill>
                  <a:schemeClr val="bg1"/>
                </a:solidFill>
              </a:rPr>
              <a:t>fast- not eat or drink for 1 hour before communion</a:t>
            </a:r>
            <a:r>
              <a:rPr lang="en-US" sz="2400" dirty="0"/>
              <a:t>.  (You can have medicine and water, but not gum!) </a:t>
            </a:r>
          </a:p>
          <a:p>
            <a:pPr marL="533400" indent="-533400"/>
            <a:r>
              <a:rPr lang="en-US" sz="2400" dirty="0"/>
              <a:t>We must </a:t>
            </a:r>
            <a:r>
              <a:rPr lang="en-US" sz="2400" dirty="0">
                <a:solidFill>
                  <a:schemeClr val="bg1"/>
                </a:solidFill>
              </a:rPr>
              <a:t>believe we are receiving Jesus </a:t>
            </a:r>
            <a:r>
              <a:rPr lang="en-US" sz="2400" dirty="0"/>
              <a:t>and desire to receive Him.  Participate in the Mass, say the prayers and responses, and sing the hymns.</a:t>
            </a:r>
          </a:p>
          <a:p>
            <a:pPr marL="533400" indent="-533400"/>
            <a:r>
              <a:rPr lang="en-US" sz="2400" dirty="0"/>
              <a:t>We should </a:t>
            </a:r>
            <a:r>
              <a:rPr lang="en-US" sz="2400" dirty="0">
                <a:solidFill>
                  <a:schemeClr val="bg1"/>
                </a:solidFill>
              </a:rPr>
              <a:t>receive our Lord reverently- </a:t>
            </a:r>
            <a:r>
              <a:rPr lang="en-US" sz="2400" dirty="0"/>
              <a:t>stay focused on Jesus not looking around or talking. </a:t>
            </a:r>
          </a:p>
          <a:p>
            <a:pPr marL="533400" indent="-533400"/>
            <a:r>
              <a:rPr lang="en-US" sz="2400" dirty="0"/>
              <a:t>We should </a:t>
            </a:r>
            <a:r>
              <a:rPr lang="en-US" sz="2400" dirty="0">
                <a:solidFill>
                  <a:schemeClr val="bg1"/>
                </a:solidFill>
              </a:rPr>
              <a:t>thank Jesus </a:t>
            </a:r>
            <a:r>
              <a:rPr lang="en-US" sz="2400" dirty="0"/>
              <a:t>for coming to us in Holy Communion- Spend the time after Communion with Jesus who is a guest in your body.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smtClean="0">
                <a:solidFill>
                  <a:srgbClr val="6B5C54"/>
                </a:solidFill>
              </a:rPr>
              <a:t>Holy Communion changes our souls</a:t>
            </a:r>
          </a:p>
        </p:txBody>
      </p:sp>
      <p:sp>
        <p:nvSpPr>
          <p:cNvPr id="12292" name="Rectangle 5"/>
          <p:cNvSpPr>
            <a:spLocks noChangeArrowheads="1"/>
          </p:cNvSpPr>
          <p:nvPr/>
        </p:nvSpPr>
        <p:spPr bwMode="auto">
          <a:xfrm>
            <a:off x="152400" y="1524000"/>
            <a:ext cx="86868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t"/>
          <a:lstStyle/>
          <a:p>
            <a:pPr>
              <a:spcBef>
                <a:spcPct val="20000"/>
              </a:spcBef>
              <a:buClr>
                <a:schemeClr val="folHlink"/>
              </a:buClr>
              <a:buSzPct val="90000"/>
              <a:defRPr/>
            </a:pPr>
            <a:r>
              <a:rPr lang="en-US" sz="2400" dirty="0">
                <a:latin typeface="+mj-lt"/>
              </a:rPr>
              <a:t>Holy Communion gives us God’s life (grace). </a:t>
            </a:r>
          </a:p>
          <a:p>
            <a:pPr>
              <a:defRPr/>
            </a:pPr>
            <a:r>
              <a:rPr lang="en-US" sz="2400" dirty="0">
                <a:latin typeface="+mj-lt"/>
              </a:rPr>
              <a:t>It makes us strong to resist temptation.</a:t>
            </a:r>
          </a:p>
          <a:p>
            <a:pPr>
              <a:defRPr/>
            </a:pPr>
            <a:r>
              <a:rPr lang="en-US" sz="2400">
                <a:latin typeface="+mj-lt"/>
              </a:rPr>
              <a:t>We are forgiven of venial sin.</a:t>
            </a:r>
          </a:p>
          <a:p>
            <a:pPr>
              <a:defRPr/>
            </a:pPr>
            <a:r>
              <a:rPr lang="en-US" sz="2400" dirty="0">
                <a:latin typeface="+mj-lt"/>
              </a:rPr>
              <a:t>We receive a pledge of Heaven.</a:t>
            </a:r>
          </a:p>
          <a:p>
            <a:pPr>
              <a:defRPr/>
            </a:pPr>
            <a:r>
              <a:rPr lang="en-US" sz="2400" dirty="0">
                <a:latin typeface="+mj-lt"/>
              </a:rPr>
              <a:t>Holy Communion helps us become saints and prepares us for Heaven.</a:t>
            </a:r>
          </a:p>
          <a:p>
            <a:pPr>
              <a:defRPr/>
            </a:pPr>
            <a:r>
              <a:rPr lang="en-US" sz="2400" dirty="0">
                <a:latin typeface="+mj-lt"/>
              </a:rPr>
              <a:t>Helps us do what is right.</a:t>
            </a:r>
          </a:p>
          <a:p>
            <a:pPr>
              <a:defRPr/>
            </a:pPr>
            <a:r>
              <a:rPr lang="en-US" sz="2400" dirty="0">
                <a:latin typeface="+mj-lt"/>
              </a:rPr>
              <a:t>We are united with Jesus and His Church.</a:t>
            </a:r>
          </a:p>
          <a:p>
            <a:pPr>
              <a:defRPr/>
            </a:pPr>
            <a:r>
              <a:rPr lang="en-US" sz="2400" dirty="0">
                <a:latin typeface="+mj-lt"/>
              </a:rPr>
              <a:t>Strengthens the unity of the mystical body of Christ.</a:t>
            </a:r>
          </a:p>
          <a:p>
            <a:pPr marL="342900" indent="-342900">
              <a:buFontTx/>
              <a:buChar char="-"/>
              <a:defRPr/>
            </a:pPr>
            <a:endParaRPr lang="en-US" sz="2400" dirty="0"/>
          </a:p>
          <a:p>
            <a:pPr marL="457200" indent="-457200">
              <a:buFontTx/>
              <a:buChar char="-"/>
              <a:defRPr/>
            </a:pPr>
            <a:endParaRPr lang="en-US" sz="2800" dirty="0"/>
          </a:p>
          <a:p>
            <a:pPr>
              <a:defRPr/>
            </a:pPr>
            <a:endParaRPr lang="en-US" sz="2800" dirty="0"/>
          </a:p>
          <a:p>
            <a:pPr>
              <a:defRPr/>
            </a:pPr>
            <a:endParaRPr lang="en-US" sz="2800" dirty="0"/>
          </a:p>
          <a:p>
            <a:pPr marL="533400" indent="-533400">
              <a:buFontTx/>
              <a:buChar char="-"/>
              <a:defRPr/>
            </a:pPr>
            <a:endParaRPr lang="en-US" sz="2800" dirty="0"/>
          </a:p>
          <a:p>
            <a:pPr>
              <a:spcBef>
                <a:spcPct val="20000"/>
              </a:spcBef>
              <a:buClr>
                <a:schemeClr val="folHlink"/>
              </a:buClr>
              <a:buSzPct val="90000"/>
              <a:defRPr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2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2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2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2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2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2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smtClean="0"/>
              <a:t>Fruits of Mass and Holy Communion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228600" y="1600200"/>
            <a:ext cx="4194175" cy="4530725"/>
          </a:xfrm>
        </p:spPr>
        <p:txBody>
          <a:bodyPr/>
          <a:lstStyle/>
          <a:p>
            <a:pPr marL="514350" indent="-514350" algn="ctr">
              <a:lnSpc>
                <a:spcPct val="90000"/>
              </a:lnSpc>
              <a:buFont typeface="Wingdings" pitchFamily="2" charset="2"/>
              <a:buNone/>
            </a:pPr>
            <a:r>
              <a:rPr lang="en-US" u="sng" smtClean="0">
                <a:solidFill>
                  <a:schemeClr val="bg1"/>
                </a:solidFill>
              </a:rPr>
              <a:t>Fruits of the Mass</a:t>
            </a:r>
          </a:p>
          <a:p>
            <a:pPr marL="514350" indent="-51435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mtClean="0"/>
              <a:t>Those who attend are graced</a:t>
            </a:r>
          </a:p>
          <a:p>
            <a:pPr marL="514350" indent="-51435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mtClean="0"/>
              <a:t>The universal Church is graced</a:t>
            </a:r>
          </a:p>
          <a:p>
            <a:pPr marL="514350" indent="-51435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mtClean="0"/>
              <a:t>The person/intention for whom the Mass is offered is graced</a:t>
            </a:r>
          </a:p>
          <a:p>
            <a:pPr marL="514350" indent="-51435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mtClean="0"/>
              <a:t>The priest who offers the Mass is graced</a:t>
            </a:r>
          </a:p>
        </p:txBody>
      </p:sp>
      <p:sp>
        <p:nvSpPr>
          <p:cNvPr id="26628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648200" y="1600200"/>
            <a:ext cx="4495800" cy="4530725"/>
          </a:xfrm>
        </p:spPr>
        <p:txBody>
          <a:bodyPr/>
          <a:lstStyle/>
          <a:p>
            <a:pPr marL="514350" indent="-514350" algn="ctr">
              <a:lnSpc>
                <a:spcPct val="90000"/>
              </a:lnSpc>
              <a:buFont typeface="Wingdings" pitchFamily="2" charset="2"/>
              <a:buNone/>
            </a:pPr>
            <a:r>
              <a:rPr lang="en-US" u="sng" smtClean="0">
                <a:solidFill>
                  <a:schemeClr val="bg1"/>
                </a:solidFill>
              </a:rPr>
              <a:t>Fruits of Communion</a:t>
            </a:r>
          </a:p>
          <a:p>
            <a:pPr marL="514350" indent="-51435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mtClean="0"/>
              <a:t>United with Jesus</a:t>
            </a:r>
          </a:p>
          <a:p>
            <a:pPr marL="514350" indent="-51435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mtClean="0"/>
              <a:t>Receive an increase of grace</a:t>
            </a:r>
          </a:p>
          <a:p>
            <a:pPr marL="514350" indent="-51435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mtClean="0"/>
              <a:t>Forgiveness of venial sins and strength not to sin again</a:t>
            </a:r>
          </a:p>
          <a:p>
            <a:pPr marL="514350" indent="-51435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mtClean="0"/>
              <a:t>Strengthens unity of the Mystical Body of Christ</a:t>
            </a:r>
          </a:p>
          <a:p>
            <a:pPr marL="514350" indent="-51435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mtClean="0"/>
              <a:t>Increases our love for the poor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autoUpdateAnimBg="0"/>
      <p:bldP spid="26628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746125"/>
          </a:xfrm>
        </p:spPr>
        <p:txBody>
          <a:bodyPr/>
          <a:lstStyle/>
          <a:p>
            <a:r>
              <a:rPr lang="en-US" sz="4000" dirty="0" smtClean="0">
                <a:solidFill>
                  <a:srgbClr val="6B5C54"/>
                </a:solidFill>
              </a:rPr>
              <a:t>Activity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09600" y="1524000"/>
            <a:ext cx="8534400" cy="5334000"/>
          </a:xfrm>
        </p:spPr>
        <p:txBody>
          <a:bodyPr/>
          <a:lstStyle/>
          <a:p>
            <a:r>
              <a:rPr lang="en-US" sz="3200" dirty="0"/>
              <a:t>Scripture search</a:t>
            </a:r>
          </a:p>
          <a:p>
            <a:pPr lvl="1"/>
            <a:r>
              <a:rPr lang="en-US">
                <a:latin typeface="Times" charset="0"/>
                <a:cs typeface="Times" charset="0"/>
              </a:rPr>
              <a:t>John 6: 1-13</a:t>
            </a:r>
          </a:p>
          <a:p>
            <a:pPr lvl="1"/>
            <a:r>
              <a:rPr lang="en-US" dirty="0">
                <a:latin typeface="Times" charset="0"/>
                <a:cs typeface="Times" charset="0"/>
              </a:rPr>
              <a:t>Mark 8:1-9</a:t>
            </a:r>
          </a:p>
          <a:p>
            <a:pPr lvl="1"/>
            <a:r>
              <a:rPr lang="en-US" dirty="0">
                <a:latin typeface="Times" charset="0"/>
                <a:cs typeface="Times" charset="0"/>
              </a:rPr>
              <a:t>Matthew 15:32-37</a:t>
            </a:r>
          </a:p>
          <a:p>
            <a:pPr lvl="1"/>
            <a:r>
              <a:rPr lang="en-US">
                <a:latin typeface="Times" charset="0"/>
                <a:cs typeface="Times" charset="0"/>
              </a:rPr>
              <a:t>Exodus 16:4-5, 14-35</a:t>
            </a:r>
          </a:p>
          <a:p>
            <a:pPr lvl="1"/>
            <a:endParaRPr lang="en-US">
              <a:latin typeface="Times" charset="0"/>
              <a:cs typeface="Times" charset="0"/>
            </a:endParaRPr>
          </a:p>
          <a:p>
            <a:pPr lvl="1"/>
            <a:r>
              <a:rPr lang="en-US" dirty="0"/>
              <a:t>Answer the questions</a:t>
            </a:r>
          </a:p>
          <a:p>
            <a:pPr lvl="1"/>
            <a:endParaRPr lang="en-US" dirty="0"/>
          </a:p>
        </p:txBody>
      </p:sp>
      <p:pic>
        <p:nvPicPr>
          <p:cNvPr id="5122" name="Picture 2" descr="http://ts1.mm.bing.net/th?&amp;id=HN.608005019869578643&amp;w=300&amp;h=300&amp;c=0&amp;pid=1.9&amp;rs=0&amp;p=0&amp;r=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295400"/>
            <a:ext cx="2857500" cy="206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Video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“The Beginning and the End” by Matt Maher</a:t>
            </a:r>
            <a:r>
              <a:rPr lang="en-US"/>
              <a:t> </a:t>
            </a:r>
          </a:p>
          <a:p>
            <a:endParaRPr lang="en-US" dirty="0"/>
          </a:p>
          <a:p>
            <a:r>
              <a:rPr lang="en-US" dirty="0"/>
              <a:t>What stood out to you?</a:t>
            </a:r>
          </a:p>
          <a:p>
            <a:endParaRPr lang="en-US" dirty="0"/>
          </a:p>
          <a:p>
            <a:r>
              <a:rPr lang="en-US" dirty="0"/>
              <a:t>What is he saying in this song?</a:t>
            </a:r>
          </a:p>
        </p:txBody>
      </p:sp>
      <p:pic>
        <p:nvPicPr>
          <p:cNvPr id="2050" name="Picture 2" descr="http://ts1.mm.bing.net/th?&amp;id=JN.86liLYLEPX4h4Bcqp3NSUg&amp;w=300&amp;h=300&amp;c=0&amp;pid=1.9&amp;rs=0&amp;p=0&amp;r=0&amp;url=http%3A%2F%2Fwww.catholicsupply.com%2Fchurchs%2Fmonstrance.htm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2720975"/>
            <a:ext cx="211455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5488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11235</TotalTime>
  <Words>481</Words>
  <Application>Microsoft Office PowerPoint</Application>
  <PresentationFormat>On-screen Show (4:3)</PresentationFormat>
  <Paragraphs>90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Civic</vt:lpstr>
      <vt:lpstr>Bread From Heaven Ch. 23</vt:lpstr>
      <vt:lpstr>Last Supper</vt:lpstr>
      <vt:lpstr>Consecration</vt:lpstr>
      <vt:lpstr>Transubstantiation</vt:lpstr>
      <vt:lpstr>The Holy Eucharist is…</vt:lpstr>
      <vt:lpstr>5 steps to a worthy Communion</vt:lpstr>
      <vt:lpstr>Holy Communion changes our souls</vt:lpstr>
      <vt:lpstr>Fruits of Mass and Holy Communion</vt:lpstr>
      <vt:lpstr>Activity</vt:lpstr>
      <vt:lpstr>Video</vt:lpstr>
    </vt:vector>
  </TitlesOfParts>
  <Company>Catholic Diocese of Lincoln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Jesus Comes to Us</dc:title>
  <dc:creator>Administrator</dc:creator>
  <cp:lastModifiedBy>sr.guadalupe, vdes</cp:lastModifiedBy>
  <cp:revision>58</cp:revision>
  <dcterms:created xsi:type="dcterms:W3CDTF">2009-03-20T20:57:52Z</dcterms:created>
  <dcterms:modified xsi:type="dcterms:W3CDTF">2015-05-27T15:12:42Z</dcterms:modified>
</cp:coreProperties>
</file>