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3" r:id="rId1"/>
  </p:sldMasterIdLst>
  <p:notesMasterIdLst>
    <p:notesMasterId r:id="rId14"/>
  </p:notesMasterIdLst>
  <p:handoutMasterIdLst>
    <p:handoutMasterId r:id="rId15"/>
  </p:handoutMasterIdLst>
  <p:sldIdLst>
    <p:sldId id="256" r:id="rId2"/>
    <p:sldId id="299" r:id="rId3"/>
    <p:sldId id="301" r:id="rId4"/>
    <p:sldId id="278" r:id="rId5"/>
    <p:sldId id="279" r:id="rId6"/>
    <p:sldId id="284" r:id="rId7"/>
    <p:sldId id="287" r:id="rId8"/>
    <p:sldId id="286" r:id="rId9"/>
    <p:sldId id="288" r:id="rId10"/>
    <p:sldId id="300" r:id="rId11"/>
    <p:sldId id="289" r:id="rId12"/>
    <p:sldId id="285" r:id="rId13"/>
  </p:sldIdLst>
  <p:sldSz cx="9144000" cy="6858000" type="screen4x3"/>
  <p:notesSz cx="9144000" cy="685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0FF00"/>
    <a:srgbClr val="FFFF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37" autoAdjust="0"/>
    <p:restoredTop sz="94671" autoAdjust="0"/>
  </p:normalViewPr>
  <p:slideViewPr>
    <p:cSldViewPr>
      <p:cViewPr varScale="1">
        <p:scale>
          <a:sx n="51" d="100"/>
          <a:sy n="51" d="100"/>
        </p:scale>
        <p:origin x="-96" y="-4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9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4F22011-D200-4252-97EC-329C63A8F70A}" type="slidenum">
              <a:rPr lang="en-US"/>
              <a:pPr>
                <a:defRPr/>
              </a:pPr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2044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5950CE-6FEB-47AA-B7BB-FB6E3E3AE20D}" type="datetimeFigureOut">
              <a:rPr lang="en-US"/>
              <a:t>5/27/2015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65B1A7-AA2F-4695-B18A-84C53297004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383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5B1A7-AA2F-4695-B18A-84C53297004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95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5B1A7-AA2F-4695-B18A-84C53297004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187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5B1A7-AA2F-4695-B18A-84C53297004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5707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5B1A7-AA2F-4695-B18A-84C53297004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9943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5B1A7-AA2F-4695-B18A-84C53297004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0209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5B1A7-AA2F-4695-B18A-84C53297004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666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5B1A7-AA2F-4695-B18A-84C53297004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3137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5B1A7-AA2F-4695-B18A-84C53297004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4802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5B1A7-AA2F-4695-B18A-84C53297004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6602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5B1A7-AA2F-4695-B18A-84C53297004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4321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5B1A7-AA2F-4695-B18A-84C53297004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184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65B1A7-AA2F-4695-B18A-84C53297004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755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03BEE2-E36C-49C1-AB0B-3356B0BEA93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6E4CAE-8B03-425C-B1F3-3264C89141D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D5D58B-8906-4412-B8C7-CBA15CC1527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FDA13E-F46F-4AE4-AE35-96578CDFB74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13484B-E1DD-4104-A7D2-3881EBC8C6E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7AEB3F-09A6-44D9-9158-877C3CE6BFC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38BAD1-EA8A-46DF-AEBA-D3968866A66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383FB0-8B51-4F22-9F0A-063ADA75B1D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7D45C-E27E-48CD-94DB-DF3B5538203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110F91-F779-43D4-B839-B1ED62502A9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E3801B-3734-4D5D-89F8-4B06AD01E55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9B72F1C-E422-4D46-AA55-3E21B261C6D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4800" dirty="0" smtClean="0">
                <a:solidFill>
                  <a:schemeClr val="bg2"/>
                </a:solidFill>
              </a:rPr>
              <a:t>Mistakes along the Way</a:t>
            </a:r>
            <a:r>
              <a:rPr lang="en-US" dirty="0" smtClean="0">
                <a:solidFill>
                  <a:schemeClr val="bg2"/>
                </a:solidFill>
              </a:rPr>
              <a:t/>
            </a:r>
            <a:br>
              <a:rPr lang="en-US" dirty="0" smtClean="0">
                <a:solidFill>
                  <a:schemeClr val="bg2"/>
                </a:solidFill>
              </a:rPr>
            </a:br>
            <a:r>
              <a:rPr lang="en-US" sz="3200" dirty="0" smtClean="0">
                <a:solidFill>
                  <a:schemeClr val="bg2"/>
                </a:solidFill>
              </a:rPr>
              <a:t>Ch. 24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http://ts4.mm.bing.net/th?id=HN.608016972764942116&amp;w=197&amp;h=175&amp;c=7&amp;rs=1&amp;qlt=90&amp;o=4&amp;url=http%3a%2f%2fwhycatholicsdothat.com%2fhow-do-i-make-a-good-confession%2f&amp;pid=1.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514600"/>
            <a:ext cx="2734219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Original Sin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US" sz="4000" dirty="0"/>
              <a:t>Gen 3: 1-24</a:t>
            </a:r>
          </a:p>
          <a:p>
            <a:endParaRPr lang="en-US" sz="4000" dirty="0"/>
          </a:p>
          <a:p>
            <a:r>
              <a:rPr lang="en-US" sz="4000" dirty="0"/>
              <a:t>Who committed the first sin?</a:t>
            </a:r>
          </a:p>
          <a:p>
            <a:pPr lvl="1"/>
            <a:r>
              <a:rPr lang="en-US" sz="3600" dirty="0"/>
              <a:t>Adam and Eve</a:t>
            </a:r>
          </a:p>
          <a:p>
            <a:r>
              <a:rPr lang="en-US" sz="4000" dirty="0"/>
              <a:t>Who tricked them into it?</a:t>
            </a:r>
          </a:p>
          <a:p>
            <a:pPr lvl="1"/>
            <a:r>
              <a:rPr lang="en-US" sz="3600" dirty="0"/>
              <a:t>The serpent</a:t>
            </a:r>
          </a:p>
          <a:p>
            <a:r>
              <a:rPr lang="en-US" sz="4000" dirty="0"/>
              <a:t>What they thought would happen if they ate it?</a:t>
            </a:r>
          </a:p>
          <a:p>
            <a:pPr lvl="1"/>
            <a:r>
              <a:rPr lang="en-US" sz="3600" dirty="0"/>
              <a:t>They would become like God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86581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smtClean="0"/>
              <a:t>Original Sin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800" dirty="0" smtClean="0"/>
              <a:t>Was it a sin of eating fruit?</a:t>
            </a:r>
          </a:p>
          <a:p>
            <a:pPr lvl="1"/>
            <a:r>
              <a:rPr lang="en-US" sz="2800" dirty="0" smtClean="0"/>
              <a:t>No!</a:t>
            </a:r>
          </a:p>
          <a:p>
            <a:r>
              <a:rPr lang="en-US" sz="2800" dirty="0" smtClean="0"/>
              <a:t>What was it a sin of?</a:t>
            </a:r>
          </a:p>
          <a:p>
            <a:pPr lvl="1"/>
            <a:r>
              <a:rPr lang="en-US" sz="2800" dirty="0" smtClean="0"/>
              <a:t>Disobedience, caused by pride</a:t>
            </a:r>
          </a:p>
          <a:p>
            <a:r>
              <a:rPr lang="en-US" sz="2800" dirty="0" smtClean="0"/>
              <a:t>What did they do after they ate it?</a:t>
            </a:r>
          </a:p>
          <a:p>
            <a:pPr lvl="1"/>
            <a:r>
              <a:rPr lang="en-US" sz="2800" dirty="0" smtClean="0"/>
              <a:t>They hid</a:t>
            </a:r>
          </a:p>
          <a:p>
            <a:r>
              <a:rPr lang="en-US" sz="2800" dirty="0" smtClean="0"/>
              <a:t>Why did they hide?</a:t>
            </a:r>
          </a:p>
          <a:p>
            <a:pPr lvl="1"/>
            <a:r>
              <a:rPr lang="en-US" sz="2800" dirty="0" smtClean="0"/>
              <a:t>They were ashamed</a:t>
            </a:r>
          </a:p>
          <a:p>
            <a:r>
              <a:rPr lang="en-US" sz="2800" dirty="0" smtClean="0"/>
              <a:t>How are we like Adam and Eve?</a:t>
            </a:r>
          </a:p>
          <a:p>
            <a:pPr lvl="1"/>
            <a:r>
              <a:rPr lang="en-US" sz="2800" dirty="0" smtClean="0"/>
              <a:t>We sin and often hide from God</a:t>
            </a:r>
            <a:endParaRPr lang="en-US" sz="2800" dirty="0"/>
          </a:p>
        </p:txBody>
      </p:sp>
      <p:pic>
        <p:nvPicPr>
          <p:cNvPr id="4098" name="Picture 2" descr="http://ts1.mm.bing.net/th?&amp;id=JN.O/IEuYF00XsrK7IQzW1hZw&amp;w=300&amp;h=300&amp;c=0&amp;pid=1.9&amp;rs=0&amp;p=0&amp;r=0&amp;url=http%3A%2F%2Fwww.ellenwhite.info%2F50-contradictions-plan-devised-a.ht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57200"/>
            <a:ext cx="237172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8737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 marL="274320" indent="-274320" algn="ctr" fontAlgn="auto">
              <a:spcAft>
                <a:spcPts val="0"/>
              </a:spcAft>
              <a:buNone/>
              <a:defRPr/>
            </a:pPr>
            <a:r>
              <a:rPr lang="en-US" dirty="0" smtClean="0"/>
              <a:t>God </a:t>
            </a:r>
            <a:r>
              <a:rPr lang="en-US" dirty="0"/>
              <a:t>gave Adam and Eve preternatural gifts and the </a:t>
            </a:r>
            <a:r>
              <a:rPr lang="en-US" dirty="0">
                <a:solidFill>
                  <a:srgbClr val="FFFFCC"/>
                </a:solidFill>
              </a:rPr>
              <a:t>supernatural gift </a:t>
            </a:r>
            <a:r>
              <a:rPr lang="en-US" dirty="0"/>
              <a:t>of </a:t>
            </a:r>
            <a:r>
              <a:rPr lang="en-US" dirty="0">
                <a:solidFill>
                  <a:srgbClr val="FFFFCC"/>
                </a:solidFill>
              </a:rPr>
              <a:t>grace</a:t>
            </a:r>
            <a:r>
              <a:rPr lang="en-US" dirty="0" smtClean="0"/>
              <a:t>!</a:t>
            </a:r>
          </a:p>
          <a:p>
            <a:pPr marL="274320" indent="-274320" algn="ctr" fontAlgn="auto">
              <a:spcAft>
                <a:spcPts val="0"/>
              </a:spcAft>
              <a:buNone/>
              <a:defRPr/>
            </a:pPr>
            <a:endParaRPr lang="en-US" b="1" u="sng" dirty="0"/>
          </a:p>
          <a:p>
            <a:pPr marL="274320" indent="-274320" algn="ctr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b="1" u="sng" dirty="0" smtClean="0"/>
              <a:t>Preternatural Gifts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No sickness or death/bodily immortality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Infused knowledge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Had everything to live and be happy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Perfect harmony with nature 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Walked with God, in his friendship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1313267" y="260277"/>
            <a:ext cx="7107101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defRPr/>
            </a:pPr>
            <a:r>
              <a:rPr lang="en-US" sz="4000" dirty="0">
                <a:solidFill>
                  <a:schemeClr val="accent5"/>
                </a:solidFill>
                <a:latin typeface="+mj-lt"/>
              </a:rPr>
              <a:t>In the beginning before the Fall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8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8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8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8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8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r>
              <a:rPr lang="en-US" sz="4000" dirty="0" smtClean="0"/>
              <a:t>Humanity: Before and after the Fall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0" y="1371600"/>
            <a:ext cx="4495800" cy="57150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US" b="1" u="sng" dirty="0">
                <a:solidFill>
                  <a:srgbClr val="FFFFCC"/>
                </a:solidFill>
              </a:rPr>
              <a:t>Before</a:t>
            </a:r>
          </a:p>
          <a:p>
            <a:pPr>
              <a:lnSpc>
                <a:spcPct val="90000"/>
              </a:lnSpc>
            </a:pPr>
            <a:r>
              <a:rPr lang="en-US" dirty="0"/>
              <a:t>Had grace</a:t>
            </a:r>
          </a:p>
          <a:p>
            <a:pPr>
              <a:lnSpc>
                <a:spcPct val="90000"/>
              </a:lnSpc>
            </a:pPr>
            <a:r>
              <a:rPr lang="en-US" dirty="0"/>
              <a:t>With God in Garden</a:t>
            </a:r>
          </a:p>
          <a:p>
            <a:pPr>
              <a:lnSpc>
                <a:spcPct val="90000"/>
              </a:lnSpc>
            </a:pPr>
            <a:r>
              <a:rPr lang="en-US" dirty="0"/>
              <a:t>Adam and Eve = friends</a:t>
            </a:r>
          </a:p>
          <a:p>
            <a:pPr>
              <a:lnSpc>
                <a:spcPct val="90000"/>
              </a:lnSpc>
            </a:pPr>
            <a:r>
              <a:rPr lang="en-US" dirty="0"/>
              <a:t>Knew everything</a:t>
            </a:r>
          </a:p>
          <a:p>
            <a:pPr>
              <a:lnSpc>
                <a:spcPct val="90000"/>
              </a:lnSpc>
            </a:pPr>
            <a:r>
              <a:rPr lang="en-US" dirty="0"/>
              <a:t>Never sick</a:t>
            </a:r>
          </a:p>
          <a:p>
            <a:pPr>
              <a:lnSpc>
                <a:spcPct val="90000"/>
              </a:lnSpc>
            </a:pPr>
            <a:r>
              <a:rPr lang="en-US" dirty="0"/>
              <a:t>No death</a:t>
            </a:r>
          </a:p>
          <a:p>
            <a:pPr>
              <a:lnSpc>
                <a:spcPct val="90000"/>
              </a:lnSpc>
            </a:pPr>
            <a:r>
              <a:rPr lang="en-US" dirty="0"/>
              <a:t>Naked (no shame)</a:t>
            </a:r>
          </a:p>
          <a:p>
            <a:pPr>
              <a:lnSpc>
                <a:spcPct val="90000"/>
              </a:lnSpc>
            </a:pPr>
            <a:r>
              <a:rPr lang="en-US" dirty="0"/>
              <a:t>No arduous work</a:t>
            </a:r>
          </a:p>
          <a:p>
            <a:pPr>
              <a:lnSpc>
                <a:spcPct val="90000"/>
              </a:lnSpc>
            </a:pPr>
            <a:r>
              <a:rPr lang="en-US" dirty="0"/>
              <a:t>Knew good</a:t>
            </a:r>
          </a:p>
        </p:txBody>
      </p:sp>
      <p:sp>
        <p:nvSpPr>
          <p:cNvPr id="38916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48200" y="1371600"/>
            <a:ext cx="4495800" cy="57150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US" b="1" u="sng" dirty="0">
                <a:solidFill>
                  <a:srgbClr val="FFFFCC"/>
                </a:solidFill>
              </a:rPr>
              <a:t>After</a:t>
            </a:r>
          </a:p>
          <a:p>
            <a:pPr>
              <a:lnSpc>
                <a:spcPct val="90000"/>
              </a:lnSpc>
            </a:pPr>
            <a:r>
              <a:rPr lang="en-US" dirty="0"/>
              <a:t>Lost grace</a:t>
            </a:r>
          </a:p>
          <a:p>
            <a:pPr>
              <a:lnSpc>
                <a:spcPct val="90000"/>
              </a:lnSpc>
            </a:pPr>
            <a:r>
              <a:rPr lang="en-US" dirty="0"/>
              <a:t>Out of garden</a:t>
            </a:r>
          </a:p>
          <a:p>
            <a:pPr>
              <a:lnSpc>
                <a:spcPct val="90000"/>
              </a:lnSpc>
            </a:pPr>
            <a:r>
              <a:rPr lang="en-US" dirty="0"/>
              <a:t>Blame each other</a:t>
            </a:r>
          </a:p>
          <a:p>
            <a:pPr>
              <a:lnSpc>
                <a:spcPct val="90000"/>
              </a:lnSpc>
            </a:pPr>
            <a:r>
              <a:rPr lang="en-US" dirty="0"/>
              <a:t>Need to learn</a:t>
            </a:r>
          </a:p>
          <a:p>
            <a:pPr>
              <a:lnSpc>
                <a:spcPct val="90000"/>
              </a:lnSpc>
            </a:pPr>
            <a:r>
              <a:rPr lang="en-US" dirty="0"/>
              <a:t>Pain and suffering</a:t>
            </a:r>
          </a:p>
          <a:p>
            <a:pPr>
              <a:lnSpc>
                <a:spcPct val="90000"/>
              </a:lnSpc>
            </a:pPr>
            <a:r>
              <a:rPr lang="en-US" dirty="0"/>
              <a:t>Death</a:t>
            </a:r>
          </a:p>
          <a:p>
            <a:pPr>
              <a:lnSpc>
                <a:spcPct val="90000"/>
              </a:lnSpc>
            </a:pPr>
            <a:r>
              <a:rPr lang="en-US" dirty="0"/>
              <a:t>Need clothes (shame)</a:t>
            </a:r>
          </a:p>
          <a:p>
            <a:pPr>
              <a:lnSpc>
                <a:spcPct val="90000"/>
              </a:lnSpc>
            </a:pPr>
            <a:r>
              <a:rPr lang="en-US" dirty="0"/>
              <a:t>Hard work for food</a:t>
            </a:r>
          </a:p>
          <a:p>
            <a:pPr>
              <a:lnSpc>
                <a:spcPct val="90000"/>
              </a:lnSpc>
            </a:pPr>
            <a:r>
              <a:rPr lang="en-US" dirty="0"/>
              <a:t>Know good and evil and have a hard time choosing the good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38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38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5" dur="1" fill="hold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0" dur="1" fill="hold"/>
                                        <p:tgtEl>
                                          <p:spTgt spid="38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5" dur="1" fill="hold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0" dur="1" fill="hold"/>
                                        <p:tgtEl>
                                          <p:spTgt spid="389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5" dur="1" fill="hold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0" dur="1" fill="hold"/>
                                        <p:tgtEl>
                                          <p:spTgt spid="389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5" dur="1" fill="hold"/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0" dur="1" fill="hold"/>
                                        <p:tgtEl>
                                          <p:spTgt spid="389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5" dur="1" fill="hold"/>
                                        <p:tgtEl>
                                          <p:spTgt spid="38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0" dur="1" fill="hold"/>
                                        <p:tgtEl>
                                          <p:spTgt spid="389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5" dur="1" fill="hold"/>
                                        <p:tgtEl>
                                          <p:spTgt spid="389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0" dur="1" fill="hold"/>
                                        <p:tgtEl>
                                          <p:spTgt spid="389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5" dur="1" fill="hold"/>
                                        <p:tgtEl>
                                          <p:spTgt spid="389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0" dur="1" fill="hold"/>
                                        <p:tgtEl>
                                          <p:spTgt spid="389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/>
      <p:bldP spid="3891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idx="1"/>
          </p:nvPr>
        </p:nvSpPr>
        <p:spPr>
          <a:xfrm>
            <a:off x="381000" y="1524000"/>
            <a:ext cx="8763000" cy="5334000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Conscience = one’s ability to </a:t>
            </a:r>
            <a:r>
              <a:rPr lang="en-US" dirty="0" smtClean="0">
                <a:solidFill>
                  <a:srgbClr val="FFFFCC"/>
                </a:solidFill>
              </a:rPr>
              <a:t>judge </a:t>
            </a:r>
            <a:r>
              <a:rPr lang="en-US" dirty="0" smtClean="0"/>
              <a:t>how he/she </a:t>
            </a:r>
            <a:r>
              <a:rPr lang="en-US" dirty="0" smtClean="0">
                <a:solidFill>
                  <a:srgbClr val="FFFFCC"/>
                </a:solidFill>
              </a:rPr>
              <a:t>ought to act</a:t>
            </a:r>
            <a:endParaRPr lang="en-US" dirty="0" smtClean="0">
              <a:solidFill>
                <a:srgbClr val="FFFF00"/>
              </a:solidFill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We must inform our conscience by learning…</a:t>
            </a:r>
          </a:p>
          <a:p>
            <a:pPr marL="548640" lvl="1" indent="-274320" fontAlgn="auto">
              <a:spcAft>
                <a:spcPts val="0"/>
              </a:spcAft>
              <a:buFont typeface="Wingdings"/>
              <a:buChar char=""/>
              <a:defRPr/>
            </a:pPr>
            <a:r>
              <a:rPr lang="en-US" dirty="0" smtClean="0">
                <a:solidFill>
                  <a:srgbClr val="FFFFCC"/>
                </a:solidFill>
              </a:rPr>
              <a:t>The Ten Commandments</a:t>
            </a:r>
          </a:p>
          <a:p>
            <a:pPr marL="548640" lvl="1" indent="-274320" fontAlgn="auto">
              <a:spcAft>
                <a:spcPts val="0"/>
              </a:spcAft>
              <a:buFont typeface="Wingdings"/>
              <a:buChar char=""/>
              <a:defRPr/>
            </a:pPr>
            <a:r>
              <a:rPr lang="en-US" dirty="0" smtClean="0">
                <a:solidFill>
                  <a:srgbClr val="FFFFCC"/>
                </a:solidFill>
              </a:rPr>
              <a:t>Virtues/vices</a:t>
            </a:r>
          </a:p>
          <a:p>
            <a:pPr marL="548640" lvl="1" indent="-274320" fontAlgn="auto">
              <a:spcAft>
                <a:spcPts val="0"/>
              </a:spcAft>
              <a:buFont typeface="Wingdings"/>
              <a:buChar char=""/>
              <a:defRPr/>
            </a:pPr>
            <a:r>
              <a:rPr lang="en-US" dirty="0" smtClean="0">
                <a:solidFill>
                  <a:srgbClr val="FFFFCC"/>
                </a:solidFill>
              </a:rPr>
              <a:t>Works of Mercy</a:t>
            </a:r>
          </a:p>
          <a:p>
            <a:pPr marL="548640" lvl="1" indent="-274320" fontAlgn="auto">
              <a:spcAft>
                <a:spcPts val="0"/>
              </a:spcAft>
              <a:buFont typeface="Wingdings"/>
              <a:buChar char=""/>
              <a:defRPr/>
            </a:pPr>
            <a:r>
              <a:rPr lang="en-US" dirty="0" smtClean="0">
                <a:solidFill>
                  <a:srgbClr val="FFFFCC"/>
                </a:solidFill>
              </a:rPr>
              <a:t>Commandments of Love</a:t>
            </a:r>
          </a:p>
          <a:p>
            <a:pPr marL="548640" lvl="1" indent="-274320" fontAlgn="auto">
              <a:spcAft>
                <a:spcPts val="0"/>
              </a:spcAft>
              <a:buFont typeface="Wingdings"/>
              <a:buChar char=""/>
              <a:defRPr/>
            </a:pPr>
            <a:r>
              <a:rPr lang="en-US" dirty="0" smtClean="0">
                <a:solidFill>
                  <a:srgbClr val="FFFFCC"/>
                </a:solidFill>
              </a:rPr>
              <a:t>From the example of others (Jesus and the saints)</a:t>
            </a:r>
            <a:endParaRPr lang="en-US" dirty="0" smtClean="0">
              <a:solidFill>
                <a:schemeClr val="accent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We must form our conscience well and NEVER act on an uncertain conscience!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We must obey our well-formed conscience, even when it is difficult.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It helps us to choose what is right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71800" y="229321"/>
            <a:ext cx="350520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4000" dirty="0" smtClean="0">
                <a:solidFill>
                  <a:schemeClr val="accent5"/>
                </a:solidFill>
                <a:latin typeface="+mj-lt"/>
              </a:rPr>
              <a:t>Conscience</a:t>
            </a:r>
            <a:endParaRPr lang="en-US" sz="4000" dirty="0">
              <a:solidFill>
                <a:schemeClr val="accent5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chemeClr val="tx1"/>
                </a:solidFill>
              </a:rPr>
              <a:t>Types of Sin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600" dirty="0" smtClean="0"/>
          </a:p>
          <a:p>
            <a:endParaRPr lang="en-US" sz="3600" dirty="0"/>
          </a:p>
          <a:p>
            <a:endParaRPr lang="en-US" sz="3600" dirty="0" smtClean="0"/>
          </a:p>
          <a:p>
            <a:endParaRPr lang="en-US" sz="3600" dirty="0"/>
          </a:p>
          <a:p>
            <a:endParaRPr lang="en-US" sz="3600" dirty="0" smtClean="0"/>
          </a:p>
        </p:txBody>
      </p:sp>
      <p:sp>
        <p:nvSpPr>
          <p:cNvPr id="2" name="Oval 1"/>
          <p:cNvSpPr/>
          <p:nvPr/>
        </p:nvSpPr>
        <p:spPr>
          <a:xfrm>
            <a:off x="849086" y="1752600"/>
            <a:ext cx="4865914" cy="4572000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282043" y="1905000"/>
            <a:ext cx="4865914" cy="4572000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05000" y="1106269"/>
            <a:ext cx="1986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+mj-lt"/>
              </a:rPr>
              <a:t>Original</a:t>
            </a:r>
            <a:endParaRPr lang="en-US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81600" y="1173434"/>
            <a:ext cx="1986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+mj-lt"/>
              </a:rPr>
              <a:t>Actual</a:t>
            </a:r>
            <a:endParaRPr lang="en-US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0" y="2284274"/>
            <a:ext cx="2133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+mj-lt"/>
              </a:rPr>
              <a:t>Committed by Adam and Eve</a:t>
            </a:r>
            <a:endParaRPr lang="en-US" sz="1400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86400" y="2304871"/>
            <a:ext cx="19866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+mj-lt"/>
              </a:rPr>
              <a:t>Sin we commit</a:t>
            </a:r>
            <a:endParaRPr lang="en-US" sz="1400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03171" y="2628037"/>
            <a:ext cx="19866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+mj-lt"/>
              </a:rPr>
              <a:t>Offense against God</a:t>
            </a:r>
            <a:endParaRPr lang="en-US" sz="1400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88563" y="3498502"/>
            <a:ext cx="19866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+mj-lt"/>
              </a:rPr>
              <a:t>Can be mortal or venial</a:t>
            </a:r>
            <a:endParaRPr lang="en-US" sz="1400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81231" y="4023632"/>
            <a:ext cx="15368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+mj-lt"/>
              </a:rPr>
              <a:t>Washed away at Baptism</a:t>
            </a:r>
            <a:endParaRPr lang="en-US" sz="1400" dirty="0"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10200" y="5029200"/>
            <a:ext cx="19866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+mj-lt"/>
              </a:rPr>
              <a:t>Taken away in confession</a:t>
            </a:r>
            <a:endParaRPr lang="en-US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95400" y="4038600"/>
            <a:ext cx="19866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+mj-lt"/>
              </a:rPr>
              <a:t>Inherited from Adam and Eve</a:t>
            </a:r>
            <a:endParaRPr lang="en-US" sz="1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381000" y="457200"/>
            <a:ext cx="4114800" cy="5673725"/>
          </a:xfrm>
        </p:spPr>
        <p:txBody>
          <a:bodyPr/>
          <a:lstStyle/>
          <a:p>
            <a:r>
              <a:rPr lang="en-US" sz="3600" smtClean="0"/>
              <a:t>Venial Sin</a:t>
            </a:r>
          </a:p>
        </p:txBody>
      </p:sp>
      <p:sp>
        <p:nvSpPr>
          <p:cNvPr id="37891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5029200" y="457200"/>
            <a:ext cx="4114800" cy="5673725"/>
          </a:xfrm>
        </p:spPr>
        <p:txBody>
          <a:bodyPr/>
          <a:lstStyle/>
          <a:p>
            <a:r>
              <a:rPr lang="en-US" sz="3600" smtClean="0"/>
              <a:t>Mortal Sin</a:t>
            </a:r>
          </a:p>
        </p:txBody>
      </p:sp>
      <p:pic>
        <p:nvPicPr>
          <p:cNvPr id="37892" name="Picture 8" descr="0511-0810-2315-2025_Child_Sick_In_Bed_clipart_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2133600"/>
            <a:ext cx="3076575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10" descr="fenced-grave-of-R-Raphael-at-Tarashcha-199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1336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81000"/>
            <a:ext cx="7772400" cy="6096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u="sng" dirty="0" smtClean="0">
                <a:solidFill>
                  <a:schemeClr val="accent1"/>
                </a:solidFill>
              </a:rPr>
              <a:t>Two types of actual sin: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609600"/>
            <a:ext cx="8991600" cy="5867400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endParaRPr lang="en-US" sz="3600" dirty="0"/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3600" dirty="0"/>
              <a:t>Mortal sin:</a:t>
            </a:r>
          </a:p>
          <a:p>
            <a:pPr marL="990600" lvl="1" indent="-533400" fontAlgn="auto">
              <a:spcAft>
                <a:spcPts val="0"/>
              </a:spcAft>
              <a:buFontTx/>
              <a:buAutoNum type="arabicPeriod"/>
              <a:defRPr/>
            </a:pPr>
            <a:r>
              <a:rPr lang="en-US" sz="3600" dirty="0">
                <a:solidFill>
                  <a:schemeClr val="tx1"/>
                </a:solidFill>
              </a:rPr>
              <a:t>Know it is wrong</a:t>
            </a:r>
          </a:p>
          <a:p>
            <a:pPr marL="990600" lvl="1" indent="-533400" fontAlgn="auto">
              <a:spcAft>
                <a:spcPts val="0"/>
              </a:spcAft>
              <a:buFontTx/>
              <a:buAutoNum type="arabicPeriod"/>
              <a:defRPr/>
            </a:pPr>
            <a:r>
              <a:rPr lang="en-US" sz="3600" dirty="0">
                <a:solidFill>
                  <a:schemeClr val="tx1"/>
                </a:solidFill>
              </a:rPr>
              <a:t>Serious sinful action (grave matter)</a:t>
            </a:r>
          </a:p>
          <a:p>
            <a:pPr marL="990600" lvl="1" indent="-533400" fontAlgn="auto">
              <a:spcAft>
                <a:spcPts val="0"/>
              </a:spcAft>
              <a:buFontTx/>
              <a:buAutoNum type="arabicPeriod"/>
              <a:defRPr/>
            </a:pPr>
            <a:r>
              <a:rPr lang="en-US" sz="3600" dirty="0">
                <a:solidFill>
                  <a:schemeClr val="tx1"/>
                </a:solidFill>
              </a:rPr>
              <a:t>Freely choose to do it anyway</a:t>
            </a:r>
            <a:endParaRPr lang="en-US" sz="3200" dirty="0">
              <a:solidFill>
                <a:schemeClr val="tx1"/>
              </a:solidFill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3600" dirty="0"/>
              <a:t>Venial sin:</a:t>
            </a:r>
          </a:p>
          <a:p>
            <a:pPr marL="990600" lvl="1" indent="-533400" fontAlgn="auto">
              <a:spcAft>
                <a:spcPts val="0"/>
              </a:spcAft>
              <a:buFontTx/>
              <a:buAutoNum type="arabicPeriod"/>
              <a:defRPr/>
            </a:pPr>
            <a:r>
              <a:rPr lang="en-US" sz="3600" dirty="0">
                <a:solidFill>
                  <a:schemeClr val="tx1"/>
                </a:solidFill>
              </a:rPr>
              <a:t>Must not be a serious sinful action (not grave matter)</a:t>
            </a:r>
          </a:p>
          <a:p>
            <a:pPr marL="990600" lvl="1" indent="-533400" fontAlgn="auto">
              <a:spcAft>
                <a:spcPts val="0"/>
              </a:spcAft>
              <a:buFontTx/>
              <a:buAutoNum type="arabicPeriod"/>
              <a:defRPr/>
            </a:pPr>
            <a:r>
              <a:rPr lang="en-US" sz="3600" dirty="0">
                <a:solidFill>
                  <a:schemeClr val="tx1"/>
                </a:solidFill>
              </a:rPr>
              <a:t>You know it is wrong and choose to do it anyway</a:t>
            </a:r>
          </a:p>
          <a:p>
            <a:pPr marL="1200150" lvl="1" indent="-7429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3600" dirty="0">
                <a:solidFill>
                  <a:srgbClr val="FFFFFF"/>
                </a:solidFill>
              </a:rPr>
              <a:t>You commit a serious sinful action, but you truly do not know what you are doing.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500"/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Confiteor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57200" y="1964482"/>
            <a:ext cx="84582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+mj-lt"/>
              </a:rPr>
              <a:t>	I confess to almighty God and to you, my brothers and sisters, that I have greatly sinned in my </a:t>
            </a:r>
            <a:r>
              <a:rPr lang="en-US" sz="3200" dirty="0" smtClean="0">
                <a:solidFill>
                  <a:schemeClr val="accent1"/>
                </a:solidFill>
                <a:latin typeface="+mj-lt"/>
              </a:rPr>
              <a:t>thoughts</a:t>
            </a:r>
            <a:r>
              <a:rPr lang="en-US" sz="3200" dirty="0" smtClean="0">
                <a:latin typeface="+mj-lt"/>
              </a:rPr>
              <a:t> and in my </a:t>
            </a:r>
            <a:r>
              <a:rPr lang="en-US" sz="3200" dirty="0" smtClean="0">
                <a:solidFill>
                  <a:schemeClr val="accent1"/>
                </a:solidFill>
                <a:latin typeface="+mj-lt"/>
              </a:rPr>
              <a:t>words</a:t>
            </a:r>
            <a:r>
              <a:rPr lang="en-US" sz="3200" dirty="0" smtClean="0">
                <a:latin typeface="+mj-lt"/>
              </a:rPr>
              <a:t>, in what I have </a:t>
            </a:r>
            <a:r>
              <a:rPr lang="en-US" sz="3200" dirty="0" smtClean="0">
                <a:solidFill>
                  <a:schemeClr val="accent1"/>
                </a:solidFill>
                <a:latin typeface="+mj-lt"/>
              </a:rPr>
              <a:t>done </a:t>
            </a:r>
            <a:r>
              <a:rPr lang="en-US" sz="3200" dirty="0" smtClean="0">
                <a:latin typeface="+mj-lt"/>
              </a:rPr>
              <a:t>and in what I have </a:t>
            </a:r>
            <a:r>
              <a:rPr lang="en-US" sz="3200" dirty="0" smtClean="0">
                <a:solidFill>
                  <a:schemeClr val="accent1"/>
                </a:solidFill>
                <a:latin typeface="+mj-lt"/>
              </a:rPr>
              <a:t>failed</a:t>
            </a:r>
            <a:r>
              <a:rPr lang="en-US" sz="3200" dirty="0" smtClean="0">
                <a:solidFill>
                  <a:schemeClr val="bg2"/>
                </a:solidFill>
                <a:latin typeface="+mj-lt"/>
              </a:rPr>
              <a:t> </a:t>
            </a:r>
            <a:r>
              <a:rPr lang="en-US" sz="3200" dirty="0" smtClean="0">
                <a:solidFill>
                  <a:schemeClr val="accent1"/>
                </a:solidFill>
                <a:latin typeface="+mj-lt"/>
              </a:rPr>
              <a:t>to</a:t>
            </a:r>
            <a:r>
              <a:rPr lang="en-US" sz="3200" dirty="0" smtClean="0">
                <a:solidFill>
                  <a:schemeClr val="bg2"/>
                </a:solidFill>
                <a:latin typeface="+mj-lt"/>
              </a:rPr>
              <a:t> </a:t>
            </a:r>
            <a:r>
              <a:rPr lang="en-US" sz="3200" dirty="0" smtClean="0">
                <a:solidFill>
                  <a:schemeClr val="accent1"/>
                </a:solidFill>
                <a:latin typeface="+mj-lt"/>
              </a:rPr>
              <a:t>do</a:t>
            </a:r>
            <a:r>
              <a:rPr lang="en-US" sz="3200" dirty="0" smtClean="0">
                <a:latin typeface="+mj-lt"/>
              </a:rPr>
              <a:t>, through my fault, through my fault, through my most grievous fault; therefore I ask blessed Mary ever-Virgin, all the Angels and Saints, and you, my brothers and sisters, to pray for me to the Lord our God. Amen.</a:t>
            </a:r>
            <a:endParaRPr lang="en-US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8611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u="sng" dirty="0" smtClean="0">
                <a:solidFill>
                  <a:schemeClr val="accent1"/>
                </a:solidFill>
              </a:rPr>
              <a:t>How can we disobey God?</a:t>
            </a:r>
            <a:endParaRPr lang="en-US" sz="4000" u="sng" dirty="0" smtClean="0">
              <a:solidFill>
                <a:schemeClr val="accent1"/>
              </a:solidFill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u="sng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Thought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: </a:t>
            </a:r>
            <a:r>
              <a:rPr lang="en-US" dirty="0" smtClean="0"/>
              <a:t>God even knows our inward thoughts.  </a:t>
            </a:r>
          </a:p>
          <a:p>
            <a:pPr marL="990600" lvl="1" indent="-533400" fontAlgn="auto">
              <a:spcAft>
                <a:spcPts val="0"/>
              </a:spcAft>
              <a:buFont typeface="Wingdings"/>
              <a:buChar char=""/>
              <a:defRPr/>
            </a:pPr>
            <a:r>
              <a:rPr lang="en-US" dirty="0" smtClean="0"/>
              <a:t>We must always keep our thoughts pure and loving.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u="sng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Word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: </a:t>
            </a:r>
            <a:r>
              <a:rPr lang="en-US" dirty="0" smtClean="0"/>
              <a:t>Words are powerful – can hurt and cause much damage.</a:t>
            </a:r>
          </a:p>
          <a:p>
            <a:pPr marL="990600" lvl="1" indent="-533400" fontAlgn="auto">
              <a:spcAft>
                <a:spcPts val="0"/>
              </a:spcAft>
              <a:buFont typeface="Wingdings"/>
              <a:buChar char=""/>
              <a:defRPr/>
            </a:pPr>
            <a:r>
              <a:rPr lang="en-US" dirty="0" smtClean="0"/>
              <a:t>We must not lie, gossip, or slander others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u="sng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Deed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: </a:t>
            </a:r>
            <a:r>
              <a:rPr lang="en-US" dirty="0" smtClean="0"/>
              <a:t>Our actions are very important </a:t>
            </a:r>
          </a:p>
          <a:p>
            <a:pPr marL="990600" lvl="1" indent="-533400" fontAlgn="auto">
              <a:spcAft>
                <a:spcPts val="0"/>
              </a:spcAft>
              <a:buFont typeface="Wingdings"/>
              <a:buChar char=""/>
              <a:defRPr/>
            </a:pPr>
            <a:r>
              <a:rPr lang="en-US" dirty="0" smtClean="0"/>
              <a:t>the most visible sins we can commit.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u="sng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Omission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: </a:t>
            </a:r>
            <a:r>
              <a:rPr lang="en-US" dirty="0" smtClean="0"/>
              <a:t>If we know the right thing to do and choose not to do it, we are not following God’s will.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dirty="0"/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dirty="0" smtClean="0"/>
              <a:t>What are examples of each of these?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Activity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3200" dirty="0" smtClean="0">
                <a:solidFill>
                  <a:schemeClr val="tx1"/>
                </a:solidFill>
              </a:rPr>
              <a:t>Conscience scenarios</a:t>
            </a:r>
          </a:p>
          <a:p>
            <a:pPr>
              <a:defRPr/>
            </a:pPr>
            <a:r>
              <a:rPr lang="en-US" sz="3200" dirty="0" smtClean="0">
                <a:solidFill>
                  <a:schemeClr val="tx1"/>
                </a:solidFill>
              </a:rPr>
              <a:t>Divide into 5 groups</a:t>
            </a:r>
          </a:p>
          <a:p>
            <a:pPr>
              <a:defRPr/>
            </a:pPr>
            <a:r>
              <a:rPr lang="en-US" sz="3200" dirty="0" smtClean="0">
                <a:solidFill>
                  <a:schemeClr val="tx1"/>
                </a:solidFill>
              </a:rPr>
              <a:t>Read the conscience scenario from your teacher</a:t>
            </a:r>
          </a:p>
          <a:p>
            <a:pPr>
              <a:defRPr/>
            </a:pPr>
            <a:r>
              <a:rPr lang="en-US" sz="3200" dirty="0" smtClean="0">
                <a:solidFill>
                  <a:schemeClr val="tx1"/>
                </a:solidFill>
              </a:rPr>
              <a:t>Act out what you would do if you had a well formed conscience</a:t>
            </a:r>
            <a:endParaRPr lang="en-US" sz="2800" dirty="0" smtClean="0">
              <a:solidFill>
                <a:schemeClr val="tx1"/>
              </a:solidFill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atch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11467</TotalTime>
  <Words>540</Words>
  <Application>Microsoft Office PowerPoint</Application>
  <PresentationFormat>On-screen Show (4:3)</PresentationFormat>
  <Paragraphs>112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Thatch</vt:lpstr>
      <vt:lpstr>Mistakes along the Way Ch. 24</vt:lpstr>
      <vt:lpstr>Original Sin</vt:lpstr>
      <vt:lpstr>Original Sin (cont.)</vt:lpstr>
      <vt:lpstr>PowerPoint Presentation</vt:lpstr>
      <vt:lpstr>Humanity: Before and after the Fall</vt:lpstr>
      <vt:lpstr>PowerPoint Presentation</vt:lpstr>
      <vt:lpstr>Types of Sin</vt:lpstr>
      <vt:lpstr>PowerPoint Presentation</vt:lpstr>
      <vt:lpstr>Two types of actual sin:</vt:lpstr>
      <vt:lpstr>Confiteor</vt:lpstr>
      <vt:lpstr>How can we disobey God?</vt:lpstr>
      <vt:lpstr>Activity</vt:lpstr>
    </vt:vector>
  </TitlesOfParts>
  <Company>Catholic Diocese of Lincoln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Jesus Comes to Us</dc:title>
  <dc:creator>Administrator</dc:creator>
  <cp:lastModifiedBy>sr.guadalupe, vdes</cp:lastModifiedBy>
  <cp:revision>62</cp:revision>
  <dcterms:created xsi:type="dcterms:W3CDTF">2009-03-20T20:57:52Z</dcterms:created>
  <dcterms:modified xsi:type="dcterms:W3CDTF">2015-05-27T16:45:35Z</dcterms:modified>
</cp:coreProperties>
</file>