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4" r:id="rId2"/>
    <p:sldId id="271" r:id="rId3"/>
    <p:sldId id="272" r:id="rId4"/>
    <p:sldId id="257" r:id="rId5"/>
    <p:sldId id="264" r:id="rId6"/>
    <p:sldId id="266" r:id="rId7"/>
    <p:sldId id="275" r:id="rId8"/>
    <p:sldId id="276" r:id="rId9"/>
    <p:sldId id="277" r:id="rId10"/>
    <p:sldId id="279" r:id="rId11"/>
    <p:sldId id="280" r:id="rId12"/>
    <p:sldId id="281" r:id="rId13"/>
    <p:sldId id="282" r:id="rId14"/>
    <p:sldId id="283" r:id="rId15"/>
    <p:sldId id="284" r:id="rId16"/>
    <p:sldId id="285" r:id="rId17"/>
    <p:sldId id="286"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500926-F2E5-4D43-89A2-805D7C338689}" type="datetimeFigureOut">
              <a:rPr lang="en-US"/>
              <a:t>5/27/2015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A6E4CD-6E21-4505-846B-530A2CBE6396}" type="slidenum">
              <a:rPr lang="en-US"/>
              <a:t>‹#›</a:t>
            </a:fld>
            <a:endParaRPr lang="en-US"/>
          </a:p>
        </p:txBody>
      </p:sp>
    </p:spTree>
    <p:extLst>
      <p:ext uri="{BB962C8B-B14F-4D97-AF65-F5344CB8AC3E}">
        <p14:creationId xmlns:p14="http://schemas.microsoft.com/office/powerpoint/2010/main" val="2405016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2678019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933053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415305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7667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1848770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3598844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17230949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1243226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1072703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3090789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829536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291100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4064637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3948913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2812627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20904344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A6E4CD-6E21-4505-846B-530A2CBE6396}" type="slidenum">
              <a:rPr lang="en-US"/>
              <a:t>‹#›</a:t>
            </a:fld>
            <a:endParaRPr lang="en-US"/>
          </a:p>
        </p:txBody>
      </p:sp>
    </p:spTree>
    <p:extLst>
      <p:ext uri="{BB962C8B-B14F-4D97-AF65-F5344CB8AC3E}">
        <p14:creationId xmlns:p14="http://schemas.microsoft.com/office/powerpoint/2010/main" val="1270484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CC8C8EF8-F13A-4D72-B8A2-820917209D3D}" type="datetimeFigureOut">
              <a:rPr lang="en-US"/>
              <a:pPr>
                <a:defRPr/>
              </a:pPr>
              <a:t>5/27/2015</a:t>
            </a:fld>
            <a:endParaRPr lang="en-US"/>
          </a:p>
        </p:txBody>
      </p:sp>
      <p:sp>
        <p:nvSpPr>
          <p:cNvPr id="5" name="Footer Placeholder 18"/>
          <p:cNvSpPr>
            <a:spLocks noGrp="1"/>
          </p:cNvSpPr>
          <p:nvPr>
            <p:ph type="ftr" sz="quarter" idx="11"/>
          </p:nvPr>
        </p:nvSpPr>
        <p:spPr/>
        <p:txBody>
          <a:bodyPr/>
          <a:lstStyle>
            <a:lvl1pPr>
              <a:defRPr/>
            </a:lvl1pPr>
          </a:lstStyle>
          <a:p>
            <a:pPr>
              <a:defRPr/>
            </a:pPr>
            <a:endParaRPr lang="en-US"/>
          </a:p>
        </p:txBody>
      </p:sp>
      <p:sp>
        <p:nvSpPr>
          <p:cNvPr id="6" name="Slide Number Placeholder 26"/>
          <p:cNvSpPr>
            <a:spLocks noGrp="1"/>
          </p:cNvSpPr>
          <p:nvPr>
            <p:ph type="sldNum" sz="quarter" idx="12"/>
          </p:nvPr>
        </p:nvSpPr>
        <p:spPr/>
        <p:txBody>
          <a:bodyPr/>
          <a:lstStyle>
            <a:lvl1pPr>
              <a:defRPr>
                <a:solidFill>
                  <a:srgbClr val="CCE1F3"/>
                </a:solidFill>
              </a:defRPr>
            </a:lvl1pPr>
          </a:lstStyle>
          <a:p>
            <a:fld id="{B81B63CE-9F94-4E58-8E1F-537F48A146BD}" type="slidenum">
              <a:rPr lang="en-US" altLang="en-US"/>
              <a:pPr/>
              <a:t>‹#›</a:t>
            </a:fld>
            <a:endParaRPr lang="en-US" altLang="en-US"/>
          </a:p>
        </p:txBody>
      </p:sp>
    </p:spTree>
    <p:extLst>
      <p:ext uri="{BB962C8B-B14F-4D97-AF65-F5344CB8AC3E}">
        <p14:creationId xmlns:p14="http://schemas.microsoft.com/office/powerpoint/2010/main" val="16069506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8D1909B-3AA6-461B-B6B5-C0984150A183}" type="datetimeFigureOut">
              <a:rPr lang="en-US"/>
              <a:pPr>
                <a:defRPr/>
              </a:pPr>
              <a:t>5/27/2015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21304B6E-F0AD-4D0F-AA98-27D018C05D2C}" type="slidenum">
              <a:rPr lang="en-US" altLang="en-US"/>
              <a:pPr/>
              <a:t>‹#›</a:t>
            </a:fld>
            <a:endParaRPr lang="en-US" altLang="en-US"/>
          </a:p>
        </p:txBody>
      </p:sp>
    </p:spTree>
    <p:extLst>
      <p:ext uri="{BB962C8B-B14F-4D97-AF65-F5344CB8AC3E}">
        <p14:creationId xmlns:p14="http://schemas.microsoft.com/office/powerpoint/2010/main" val="380428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7AAD7A8-C0CF-4A25-80CC-7CB110CC6AF8}" type="datetimeFigureOut">
              <a:rPr lang="en-US"/>
              <a:pPr>
                <a:defRPr/>
              </a:pPr>
              <a:t>5/27/2015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CCE1F3"/>
                </a:solidFill>
              </a:defRPr>
            </a:lvl1pPr>
          </a:lstStyle>
          <a:p>
            <a:fld id="{AFB47546-4CC7-41BE-A310-62BE7096819A}" type="slidenum">
              <a:rPr lang="en-US" altLang="en-US"/>
              <a:pPr/>
              <a:t>‹#›</a:t>
            </a:fld>
            <a:endParaRPr lang="en-US" altLang="en-US"/>
          </a:p>
        </p:txBody>
      </p:sp>
    </p:spTree>
    <p:extLst>
      <p:ext uri="{BB962C8B-B14F-4D97-AF65-F5344CB8AC3E}">
        <p14:creationId xmlns:p14="http://schemas.microsoft.com/office/powerpoint/2010/main" val="202691379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6AC5F3F-0EA9-4A1F-A5CB-424067102593}" type="datetimeFigureOut">
              <a:rPr lang="en-US"/>
              <a:pPr>
                <a:defRPr/>
              </a:pPr>
              <a:t>5/27/2015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fld id="{CEBC6220-11F6-4213-8F40-068C7875DA7A}" type="slidenum">
              <a:rPr lang="en-US" altLang="en-US"/>
              <a:pPr/>
              <a:t>‹#›</a:t>
            </a:fld>
            <a:endParaRPr lang="en-US" altLang="en-US"/>
          </a:p>
        </p:txBody>
      </p:sp>
    </p:spTree>
    <p:extLst>
      <p:ext uri="{BB962C8B-B14F-4D97-AF65-F5344CB8AC3E}">
        <p14:creationId xmlns:p14="http://schemas.microsoft.com/office/powerpoint/2010/main" val="58835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4876D802-B9D9-4B8A-9979-B871F2237890}" type="datetimeFigureOut">
              <a:rPr lang="en-US"/>
              <a:pPr>
                <a:defRPr/>
              </a:pPr>
              <a:t>5/27/2015</a:t>
            </a:fld>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fld id="{61ECB2F5-51DA-45DE-9B69-D16230E94002}" type="slidenum">
              <a:rPr lang="en-US" altLang="en-US"/>
              <a:pPr/>
              <a:t>‹#›</a:t>
            </a:fld>
            <a:endParaRPr lang="en-US" altLang="en-US"/>
          </a:p>
        </p:txBody>
      </p:sp>
    </p:spTree>
    <p:extLst>
      <p:ext uri="{BB962C8B-B14F-4D97-AF65-F5344CB8AC3E}">
        <p14:creationId xmlns:p14="http://schemas.microsoft.com/office/powerpoint/2010/main" val="1233937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43B05F87-54F5-4AAA-B5B8-41A52B888E6F}" type="datetimeFigureOut">
              <a:rPr lang="en-US"/>
              <a:pPr>
                <a:defRPr/>
              </a:pPr>
              <a:t>5/27/2015</a:t>
            </a:fld>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fld id="{1C01AA2E-1584-4FA0-B6B4-597DBEEB89C7}" type="slidenum">
              <a:rPr lang="en-US" altLang="en-US"/>
              <a:pPr/>
              <a:t>‹#›</a:t>
            </a:fld>
            <a:endParaRPr lang="en-US" altLang="en-US"/>
          </a:p>
        </p:txBody>
      </p:sp>
    </p:spTree>
    <p:extLst>
      <p:ext uri="{BB962C8B-B14F-4D97-AF65-F5344CB8AC3E}">
        <p14:creationId xmlns:p14="http://schemas.microsoft.com/office/powerpoint/2010/main" val="654990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77171D1-ECDE-4973-A5E1-DF80C4ED6122}" type="datetimeFigureOut">
              <a:rPr lang="en-US"/>
              <a:pPr>
                <a:defRPr/>
              </a:pPr>
              <a:t>5/27/2015</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fld id="{00E811EB-BF18-4057-B11D-B17608191105}" type="slidenum">
              <a:rPr lang="en-US" altLang="en-US"/>
              <a:pPr/>
              <a:t>‹#›</a:t>
            </a:fld>
            <a:endParaRPr lang="en-US" altLang="en-US"/>
          </a:p>
        </p:txBody>
      </p:sp>
    </p:spTree>
    <p:extLst>
      <p:ext uri="{BB962C8B-B14F-4D97-AF65-F5344CB8AC3E}">
        <p14:creationId xmlns:p14="http://schemas.microsoft.com/office/powerpoint/2010/main" val="2045154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DDD3EFCA-31ED-4DA7-8518-2823F15A53B9}" type="datetimeFigureOut">
              <a:rPr lang="en-US"/>
              <a:pPr>
                <a:defRPr/>
              </a:pPr>
              <a:t>5/27/2015</a:t>
            </a:fld>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fld id="{F0AED0AA-4754-40C2-9496-8CAF6C38300C}" type="slidenum">
              <a:rPr lang="en-US" altLang="en-US"/>
              <a:pPr/>
              <a:t>‹#›</a:t>
            </a:fld>
            <a:endParaRPr lang="en-US" altLang="en-US"/>
          </a:p>
        </p:txBody>
      </p:sp>
    </p:spTree>
    <p:extLst>
      <p:ext uri="{BB962C8B-B14F-4D97-AF65-F5344CB8AC3E}">
        <p14:creationId xmlns:p14="http://schemas.microsoft.com/office/powerpoint/2010/main" val="2845517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01BC5714-1D0D-4F5B-B1BB-4E5D5EE125E5}" type="datetimeFigureOut">
              <a:rPr lang="en-US"/>
              <a:pPr>
                <a:defRPr/>
              </a:pPr>
              <a:t>5/27/2015</a:t>
            </a:fld>
            <a:endParaRPr lang="en-US"/>
          </a:p>
        </p:txBody>
      </p:sp>
      <p:sp>
        <p:nvSpPr>
          <p:cNvPr id="10" name="Footer Placeholder 5"/>
          <p:cNvSpPr>
            <a:spLocks noGrp="1"/>
          </p:cNvSpPr>
          <p:nvPr>
            <p:ph type="ftr" sz="quarter" idx="11"/>
          </p:nvPr>
        </p:nvSpPr>
        <p:spPr/>
        <p:txBody>
          <a:bodyPr/>
          <a:lstStyle>
            <a:lvl1pPr>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fld id="{61BA2FAB-B76A-4F94-AE20-1B89A3758AB4}" type="slidenum">
              <a:rPr lang="en-US" altLang="en-US"/>
              <a:pPr/>
              <a:t>‹#›</a:t>
            </a:fld>
            <a:endParaRPr lang="en-US" altLang="en-US"/>
          </a:p>
        </p:txBody>
      </p:sp>
    </p:spTree>
    <p:extLst>
      <p:ext uri="{BB962C8B-B14F-4D97-AF65-F5344CB8AC3E}">
        <p14:creationId xmlns:p14="http://schemas.microsoft.com/office/powerpoint/2010/main" val="4138381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99BC78F-DFA6-419B-B427-1EF2D9D3B5E2}" type="datetimeFigureOut">
              <a:rPr lang="en-US"/>
              <a:pPr>
                <a:defRPr/>
              </a:pPr>
              <a:t>5/27/2015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732348DB-CF46-451D-89ED-164D6E38F729}" type="slidenum">
              <a:rPr lang="en-US" altLang="en-US"/>
              <a:pPr/>
              <a:t>‹#›</a:t>
            </a:fld>
            <a:endParaRPr lang="en-US" altLang="en-US"/>
          </a:p>
        </p:txBody>
      </p:sp>
    </p:spTree>
    <p:extLst>
      <p:ext uri="{BB962C8B-B14F-4D97-AF65-F5344CB8AC3E}">
        <p14:creationId xmlns:p14="http://schemas.microsoft.com/office/powerpoint/2010/main" val="1061858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2216ED8-20B9-48EC-9583-37B8339E9FC5}" type="datetimeFigureOut">
              <a:rPr lang="en-US"/>
              <a:pPr>
                <a:defRPr/>
              </a:pPr>
              <a:t>5/27/2015</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1F35D9EE-2DFE-4BE2-A8A2-506A57702A20}" type="slidenum">
              <a:rPr lang="en-US" altLang="en-US"/>
              <a:pPr/>
              <a:t>‹#›</a:t>
            </a:fld>
            <a:endParaRPr lang="en-US" altLang="en-US"/>
          </a:p>
        </p:txBody>
      </p:sp>
    </p:spTree>
    <p:extLst>
      <p:ext uri="{BB962C8B-B14F-4D97-AF65-F5344CB8AC3E}">
        <p14:creationId xmlns:p14="http://schemas.microsoft.com/office/powerpoint/2010/main" val="2682778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2F2869A0-0A94-4938-8A8D-17B9241E568B}" type="datetimeFigureOut">
              <a:rPr lang="en-US"/>
              <a:pPr>
                <a:defRPr/>
              </a:pPr>
              <a:t>5/27/2015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4A566A"/>
                </a:solidFill>
                <a:latin typeface="Constantia" panose="02030602050306030303" pitchFamily="18" charset="0"/>
              </a:defRPr>
            </a:lvl1pPr>
          </a:lstStyle>
          <a:p>
            <a:fld id="{3F3CD96E-76E1-4262-8903-A948F8C465B0}" type="slidenum">
              <a:rPr lang="en-US" altLang="en-US"/>
              <a:pPr/>
              <a:t>‹#›</a:t>
            </a:fld>
            <a:endParaRPr lang="en-US" alt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809" r:id="rId1"/>
    <p:sldLayoutId id="2147483801" r:id="rId2"/>
    <p:sldLayoutId id="2147483810" r:id="rId3"/>
    <p:sldLayoutId id="2147483802" r:id="rId4"/>
    <p:sldLayoutId id="2147483803" r:id="rId5"/>
    <p:sldLayoutId id="2147483804" r:id="rId6"/>
    <p:sldLayoutId id="2147483805" r:id="rId7"/>
    <p:sldLayoutId id="2147483806" r:id="rId8"/>
    <p:sldLayoutId id="2147483811" r:id="rId9"/>
    <p:sldLayoutId id="2147483807" r:id="rId10"/>
    <p:sldLayoutId id="214748380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FEB80A"/>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FEB80A"/>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00ADDC"/>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extLst/>
        </p:spPr>
        <p:txBody>
          <a:bodyPr/>
          <a:lstStyle/>
          <a:p>
            <a:pPr>
              <a:defRPr/>
            </a:pPr>
            <a:r>
              <a:rPr lang="en-US" dirty="0" smtClean="0"/>
              <a:t>Channels of Grace</a:t>
            </a:r>
            <a:endParaRPr lang="en-US" dirty="0"/>
          </a:p>
        </p:txBody>
      </p:sp>
      <p:sp>
        <p:nvSpPr>
          <p:cNvPr id="5123" name="Subtitle 2"/>
          <p:cNvSpPr>
            <a:spLocks noGrp="1"/>
          </p:cNvSpPr>
          <p:nvPr>
            <p:ph type="subTitle" idx="1"/>
          </p:nvPr>
        </p:nvSpPr>
        <p:spPr>
          <a:xfrm>
            <a:off x="533400" y="3228975"/>
            <a:ext cx="7854950" cy="1752600"/>
          </a:xfrm>
        </p:spPr>
        <p:txBody>
          <a:bodyPr/>
          <a:lstStyle/>
          <a:p>
            <a:pPr marR="0"/>
            <a:r>
              <a:rPr lang="en-US" altLang="en-US" smtClean="0"/>
              <a:t>Chapter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a:r>
              <a:rPr lang="en-US" altLang="en-US" smtClean="0"/>
              <a:t>Grace</a:t>
            </a:r>
          </a:p>
        </p:txBody>
      </p:sp>
      <p:sp>
        <p:nvSpPr>
          <p:cNvPr id="7171" name="Content Placeholder 2"/>
          <p:cNvSpPr>
            <a:spLocks noGrp="1"/>
          </p:cNvSpPr>
          <p:nvPr>
            <p:ph idx="1"/>
          </p:nvPr>
        </p:nvSpPr>
        <p:spPr>
          <a:xfrm>
            <a:off x="219625" y="1935163"/>
            <a:ext cx="8467175" cy="4389437"/>
          </a:xfrm>
        </p:spPr>
        <p:txBody>
          <a:bodyPr/>
          <a:lstStyle/>
          <a:p>
            <a:r>
              <a:rPr lang="en-US" altLang="en-US" dirty="0"/>
              <a:t>Grace = a share in God’s life</a:t>
            </a:r>
          </a:p>
          <a:p>
            <a:pPr lvl="1"/>
            <a:r>
              <a:rPr lang="en-US" altLang="en-US" dirty="0"/>
              <a:t>Necessary for us to go to Heaven</a:t>
            </a:r>
          </a:p>
          <a:p>
            <a:pPr marL="393700" lvl="1" indent="0">
              <a:buNone/>
            </a:pPr>
            <a:r>
              <a:rPr lang="en-US" altLang="en-US" dirty="0"/>
              <a:t>2 Kinds of Grace</a:t>
            </a:r>
          </a:p>
          <a:p>
            <a:r>
              <a:rPr lang="en-US" altLang="en-US" dirty="0">
                <a:latin typeface="Constantia" charset="0"/>
              </a:rPr>
              <a:t>Sanctifying grace = given at Baptism; permanent and supernatural disposition that perfects the soul and enables it to live with God and act by God’s love </a:t>
            </a:r>
          </a:p>
          <a:p>
            <a:pPr marL="0" indent="0">
              <a:buNone/>
            </a:pPr>
            <a:endParaRPr lang="en-US" altLang="en-US">
              <a:latin typeface="Constantia" charset="0"/>
            </a:endParaRPr>
          </a:p>
          <a:p>
            <a:r>
              <a:rPr lang="en-US" altLang="en-US" dirty="0">
                <a:latin typeface="Constantia" charset="0"/>
              </a:rPr>
              <a:t>Actual grace= this is God’s intervention at the beginning of conversion and in the work of sanctification. Happens in our daily life</a:t>
            </a:r>
          </a:p>
          <a:p>
            <a:endParaRPr lang="en-US" altLang="en-US" dirty="0"/>
          </a:p>
          <a:p>
            <a:pPr lvl="1"/>
            <a:endParaRPr lang="en-US" altLang="en-US"/>
          </a:p>
          <a:p>
            <a:pPr lvl="1"/>
            <a:endParaRPr lang="en-US"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z="4800" smtClean="0"/>
              <a:t>Nine things to know about grace</a:t>
            </a:r>
          </a:p>
        </p:txBody>
      </p:sp>
      <p:sp>
        <p:nvSpPr>
          <p:cNvPr id="8195" name="Content Placeholder 2"/>
          <p:cNvSpPr>
            <a:spLocks noGrp="1"/>
          </p:cNvSpPr>
          <p:nvPr>
            <p:ph idx="1"/>
          </p:nvPr>
        </p:nvSpPr>
        <p:spPr/>
        <p:txBody>
          <a:bodyPr/>
          <a:lstStyle/>
          <a:p>
            <a:pPr marL="514350" indent="-514350">
              <a:buFont typeface="Calibri" panose="020F0502020204030204" pitchFamily="34" charset="0"/>
              <a:buAutoNum type="arabicPeriod"/>
            </a:pPr>
            <a:r>
              <a:rPr lang="en-US" altLang="en-US" smtClean="0"/>
              <a:t>Can’t see or touch it, but its real</a:t>
            </a:r>
          </a:p>
          <a:p>
            <a:pPr marL="514350" indent="-514350">
              <a:buFont typeface="Calibri" panose="020F0502020204030204" pitchFamily="34" charset="0"/>
              <a:buAutoNum type="arabicPeriod"/>
            </a:pPr>
            <a:r>
              <a:rPr lang="en-US" altLang="en-US" smtClean="0"/>
              <a:t>Not something God owes to us</a:t>
            </a:r>
          </a:p>
          <a:p>
            <a:pPr marL="514350" indent="-514350">
              <a:buFont typeface="Calibri" panose="020F0502020204030204" pitchFamily="34" charset="0"/>
              <a:buAutoNum type="arabicPeriod"/>
            </a:pPr>
            <a:r>
              <a:rPr lang="en-US" altLang="en-US" smtClean="0"/>
              <a:t>Given as a free gift because He loves us</a:t>
            </a:r>
          </a:p>
          <a:p>
            <a:pPr marL="514350" indent="-514350">
              <a:buFont typeface="Calibri" panose="020F0502020204030204" pitchFamily="34" charset="0"/>
              <a:buAutoNum type="arabicPeriod"/>
            </a:pPr>
            <a:r>
              <a:rPr lang="en-US" altLang="en-US" smtClean="0"/>
              <a:t>Does it’s work in our souls if we say “yes”</a:t>
            </a:r>
          </a:p>
          <a:p>
            <a:pPr marL="514350" indent="-514350">
              <a:buFont typeface="Calibri" panose="020F0502020204030204" pitchFamily="34" charset="0"/>
              <a:buAutoNum type="arabicPeriod"/>
            </a:pPr>
            <a:r>
              <a:rPr lang="en-US" altLang="en-US" smtClean="0"/>
              <a:t>Heals our souls from sin</a:t>
            </a:r>
          </a:p>
          <a:p>
            <a:pPr marL="514350" indent="-514350">
              <a:buFont typeface="Calibri" panose="020F0502020204030204" pitchFamily="34" charset="0"/>
              <a:buAutoNum type="arabicPeriod"/>
            </a:pPr>
            <a:r>
              <a:rPr lang="en-US" altLang="en-US" smtClean="0"/>
              <a:t>Gives us the power to break bad habits and say no to temptation</a:t>
            </a:r>
          </a:p>
          <a:p>
            <a:pPr marL="514350" indent="-514350">
              <a:buFont typeface="Calibri" panose="020F0502020204030204" pitchFamily="34" charset="0"/>
              <a:buAutoNum type="arabicPeriod"/>
            </a:pPr>
            <a:r>
              <a:rPr lang="en-US" altLang="en-US" smtClean="0"/>
              <a:t>Without we are unable to love or do good</a:t>
            </a:r>
          </a:p>
          <a:p>
            <a:pPr marL="514350" indent="-514350">
              <a:buFont typeface="Calibri" panose="020F0502020204030204" pitchFamily="34" charset="0"/>
              <a:buAutoNum type="arabicPeriod"/>
            </a:pPr>
            <a:r>
              <a:rPr lang="en-US" altLang="en-US" smtClean="0"/>
              <a:t>Can and should increase the grace in our souls</a:t>
            </a:r>
          </a:p>
          <a:p>
            <a:pPr marL="514350" indent="-514350">
              <a:buFont typeface="Calibri" panose="020F0502020204030204" pitchFamily="34" charset="0"/>
              <a:buAutoNum type="arabicPeriod"/>
            </a:pPr>
            <a:r>
              <a:rPr lang="en-US" altLang="en-US" smtClean="0"/>
              <a:t>Raises us up to be able to live a higher life in Heaven</a:t>
            </a:r>
          </a:p>
          <a:p>
            <a:pPr marL="514350" indent="-514350">
              <a:buFont typeface="Calibri" panose="020F0502020204030204" pitchFamily="34" charset="0"/>
              <a:buAutoNum type="arabicPeriod"/>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1000"/>
                                        <p:tgtEl>
                                          <p:spTgt spid="8195">
                                            <p:txEl>
                                              <p:pRg st="3" end="3"/>
                                            </p:txEl>
                                          </p:spTgt>
                                        </p:tgtEl>
                                      </p:cBhvr>
                                    </p:animEffect>
                                    <p:anim calcmode="lin" valueType="num">
                                      <p:cBhvr>
                                        <p:cTn id="29"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nodeType="clickEffect">
                                  <p:stCondLst>
                                    <p:cond delay="0"/>
                                  </p:stCondLst>
                                  <p:childTnLst>
                                    <p:set>
                                      <p:cBhvr>
                                        <p:cTn id="34" dur="1" fill="hold">
                                          <p:stCondLst>
                                            <p:cond delay="0"/>
                                          </p:stCondLst>
                                        </p:cTn>
                                        <p:tgtEl>
                                          <p:spTgt spid="8195">
                                            <p:txEl>
                                              <p:pRg st="4" end="4"/>
                                            </p:txEl>
                                          </p:spTgt>
                                        </p:tgtEl>
                                        <p:attrNameLst>
                                          <p:attrName>style.visibility</p:attrName>
                                        </p:attrNameLst>
                                      </p:cBhvr>
                                      <p:to>
                                        <p:strVal val="visible"/>
                                      </p:to>
                                    </p:set>
                                    <p:animEffect transition="in" filter="fade">
                                      <p:cBhvr>
                                        <p:cTn id="35" dur="1000"/>
                                        <p:tgtEl>
                                          <p:spTgt spid="8195">
                                            <p:txEl>
                                              <p:pRg st="4" end="4"/>
                                            </p:txEl>
                                          </p:spTgt>
                                        </p:tgtEl>
                                      </p:cBhvr>
                                    </p:animEffect>
                                    <p:anim calcmode="lin" valueType="num">
                                      <p:cBhvr>
                                        <p:cTn id="36" dur="1000" fill="hold"/>
                                        <p:tgtEl>
                                          <p:spTgt spid="819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819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nodeType="clickEffect">
                                  <p:stCondLst>
                                    <p:cond delay="0"/>
                                  </p:stCondLst>
                                  <p:childTnLst>
                                    <p:set>
                                      <p:cBhvr>
                                        <p:cTn id="41" dur="1" fill="hold">
                                          <p:stCondLst>
                                            <p:cond delay="0"/>
                                          </p:stCondLst>
                                        </p:cTn>
                                        <p:tgtEl>
                                          <p:spTgt spid="8195">
                                            <p:txEl>
                                              <p:pRg st="5" end="5"/>
                                            </p:txEl>
                                          </p:spTgt>
                                        </p:tgtEl>
                                        <p:attrNameLst>
                                          <p:attrName>style.visibility</p:attrName>
                                        </p:attrNameLst>
                                      </p:cBhvr>
                                      <p:to>
                                        <p:strVal val="visible"/>
                                      </p:to>
                                    </p:set>
                                    <p:animEffect transition="in" filter="fade">
                                      <p:cBhvr>
                                        <p:cTn id="42" dur="1000"/>
                                        <p:tgtEl>
                                          <p:spTgt spid="8195">
                                            <p:txEl>
                                              <p:pRg st="5" end="5"/>
                                            </p:txEl>
                                          </p:spTgt>
                                        </p:tgtEl>
                                      </p:cBhvr>
                                    </p:animEffect>
                                    <p:anim calcmode="lin" valueType="num">
                                      <p:cBhvr>
                                        <p:cTn id="43" dur="1000" fill="hold"/>
                                        <p:tgtEl>
                                          <p:spTgt spid="819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819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8195">
                                            <p:txEl>
                                              <p:pRg st="6" end="6"/>
                                            </p:txEl>
                                          </p:spTgt>
                                        </p:tgtEl>
                                        <p:attrNameLst>
                                          <p:attrName>style.visibility</p:attrName>
                                        </p:attrNameLst>
                                      </p:cBhvr>
                                      <p:to>
                                        <p:strVal val="visible"/>
                                      </p:to>
                                    </p:set>
                                    <p:animEffect transition="in" filter="fade">
                                      <p:cBhvr>
                                        <p:cTn id="49" dur="1000"/>
                                        <p:tgtEl>
                                          <p:spTgt spid="8195">
                                            <p:txEl>
                                              <p:pRg st="6" end="6"/>
                                            </p:txEl>
                                          </p:spTgt>
                                        </p:tgtEl>
                                      </p:cBhvr>
                                    </p:animEffect>
                                    <p:anim calcmode="lin" valueType="num">
                                      <p:cBhvr>
                                        <p:cTn id="50" dur="1000" fill="hold"/>
                                        <p:tgtEl>
                                          <p:spTgt spid="819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819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42" presetClass="entr" presetSubtype="0" fill="hold" nodeType="clickEffect">
                                  <p:stCondLst>
                                    <p:cond delay="0"/>
                                  </p:stCondLst>
                                  <p:childTnLst>
                                    <p:set>
                                      <p:cBhvr>
                                        <p:cTn id="55" dur="1" fill="hold">
                                          <p:stCondLst>
                                            <p:cond delay="0"/>
                                          </p:stCondLst>
                                        </p:cTn>
                                        <p:tgtEl>
                                          <p:spTgt spid="8195">
                                            <p:txEl>
                                              <p:pRg st="7" end="7"/>
                                            </p:txEl>
                                          </p:spTgt>
                                        </p:tgtEl>
                                        <p:attrNameLst>
                                          <p:attrName>style.visibility</p:attrName>
                                        </p:attrNameLst>
                                      </p:cBhvr>
                                      <p:to>
                                        <p:strVal val="visible"/>
                                      </p:to>
                                    </p:set>
                                    <p:animEffect transition="in" filter="fade">
                                      <p:cBhvr>
                                        <p:cTn id="56" dur="1000"/>
                                        <p:tgtEl>
                                          <p:spTgt spid="8195">
                                            <p:txEl>
                                              <p:pRg st="7" end="7"/>
                                            </p:txEl>
                                          </p:spTgt>
                                        </p:tgtEl>
                                      </p:cBhvr>
                                    </p:animEffect>
                                    <p:anim calcmode="lin" valueType="num">
                                      <p:cBhvr>
                                        <p:cTn id="57" dur="1000" fill="hold"/>
                                        <p:tgtEl>
                                          <p:spTgt spid="819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819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42" presetClass="entr" presetSubtype="0" fill="hold" nodeType="clickEffect">
                                  <p:stCondLst>
                                    <p:cond delay="0"/>
                                  </p:stCondLst>
                                  <p:childTnLst>
                                    <p:set>
                                      <p:cBhvr>
                                        <p:cTn id="62" dur="1" fill="hold">
                                          <p:stCondLst>
                                            <p:cond delay="0"/>
                                          </p:stCondLst>
                                        </p:cTn>
                                        <p:tgtEl>
                                          <p:spTgt spid="8195">
                                            <p:txEl>
                                              <p:pRg st="8" end="8"/>
                                            </p:txEl>
                                          </p:spTgt>
                                        </p:tgtEl>
                                        <p:attrNameLst>
                                          <p:attrName>style.visibility</p:attrName>
                                        </p:attrNameLst>
                                      </p:cBhvr>
                                      <p:to>
                                        <p:strVal val="visible"/>
                                      </p:to>
                                    </p:set>
                                    <p:animEffect transition="in" filter="fade">
                                      <p:cBhvr>
                                        <p:cTn id="63" dur="1000"/>
                                        <p:tgtEl>
                                          <p:spTgt spid="8195">
                                            <p:txEl>
                                              <p:pRg st="8" end="8"/>
                                            </p:txEl>
                                          </p:spTgt>
                                        </p:tgtEl>
                                      </p:cBhvr>
                                    </p:animEffect>
                                    <p:anim calcmode="lin" valueType="num">
                                      <p:cBhvr>
                                        <p:cTn id="64" dur="1000" fill="hold"/>
                                        <p:tgtEl>
                                          <p:spTgt spid="819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819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1085850"/>
          </a:xfrm>
        </p:spPr>
        <p:txBody>
          <a:bodyPr>
            <a:normAutofit fontScale="90000"/>
          </a:bodyPr>
          <a:lstStyle/>
          <a:p>
            <a:pPr eaLnBrk="1" fontAlgn="auto" hangingPunct="1">
              <a:spcAft>
                <a:spcPts val="0"/>
              </a:spcAft>
              <a:defRPr/>
            </a:pPr>
            <a:r>
              <a:rPr lang="en-US" dirty="0" smtClean="0"/>
              <a:t>The sacraments and the Natural Life</a:t>
            </a:r>
            <a:endParaRPr lang="en-US" dirty="0"/>
          </a:p>
        </p:txBody>
      </p:sp>
      <p:graphicFrame>
        <p:nvGraphicFramePr>
          <p:cNvPr id="4" name="Content Placeholder 3"/>
          <p:cNvGraphicFramePr>
            <a:graphicFrameLocks noGrp="1"/>
          </p:cNvGraphicFramePr>
          <p:nvPr>
            <p:ph idx="1"/>
          </p:nvPr>
        </p:nvGraphicFramePr>
        <p:xfrm>
          <a:off x="0" y="1600200"/>
          <a:ext cx="9144000" cy="5257800"/>
        </p:xfrm>
        <a:graphic>
          <a:graphicData uri="http://schemas.openxmlformats.org/drawingml/2006/table">
            <a:tbl>
              <a:tblPr firstRow="1" bandRow="1">
                <a:tableStyleId>{5C22544A-7EE6-4342-B048-85BDC9FD1C3A}</a:tableStyleId>
              </a:tblPr>
              <a:tblGrid>
                <a:gridCol w="4038600">
                  <a:extLst>
                    <a:ext uri="{9D8B030D-6E8A-4147-A177-3AD203B41FA5}">
                      <a16:colId xmlns:a16="http://schemas.microsoft.com/office/drawing/2014/main" val="20000"/>
                    </a:ext>
                  </a:extLst>
                </a:gridCol>
                <a:gridCol w="5105400">
                  <a:extLst>
                    <a:ext uri="{9D8B030D-6E8A-4147-A177-3AD203B41FA5}">
                      <a16:colId xmlns:a16="http://schemas.microsoft.com/office/drawing/2014/main" val="20001"/>
                    </a:ext>
                  </a:extLst>
                </a:gridCol>
              </a:tblGrid>
              <a:tr h="657225">
                <a:tc>
                  <a:txBody>
                    <a:bodyPr/>
                    <a:lstStyle/>
                    <a:p>
                      <a:r>
                        <a:rPr lang="en-US" sz="2800" dirty="0" smtClean="0"/>
                        <a:t>Natural</a:t>
                      </a:r>
                      <a:endParaRPr lang="en-US" sz="2800" dirty="0"/>
                    </a:p>
                  </a:txBody>
                  <a:tcPr/>
                </a:tc>
                <a:tc>
                  <a:txBody>
                    <a:bodyPr/>
                    <a:lstStyle/>
                    <a:p>
                      <a:r>
                        <a:rPr lang="en-US" sz="2800" dirty="0" smtClean="0"/>
                        <a:t>Super</a:t>
                      </a:r>
                      <a:r>
                        <a:rPr lang="en-US" sz="2800" baseline="0" dirty="0" smtClean="0"/>
                        <a:t>natural (Sacraments)</a:t>
                      </a:r>
                      <a:endParaRPr lang="en-US" sz="2800" dirty="0"/>
                    </a:p>
                  </a:txBody>
                  <a:tcPr/>
                </a:tc>
                <a:extLst>
                  <a:ext uri="{0D108BD9-81ED-4DB2-BD59-A6C34878D82A}">
                    <a16:rowId xmlns:a16="http://schemas.microsoft.com/office/drawing/2014/main" val="10000"/>
                  </a:ext>
                </a:extLst>
              </a:tr>
              <a:tr h="657225">
                <a:tc>
                  <a:txBody>
                    <a:bodyPr/>
                    <a:lstStyle/>
                    <a:p>
                      <a:r>
                        <a:rPr lang="en-US" sz="2800" smtClean="0"/>
                        <a:t>Birth</a:t>
                      </a:r>
                      <a:endParaRPr lang="en-US" sz="2800" dirty="0"/>
                    </a:p>
                  </a:txBody>
                  <a:tcPr/>
                </a:tc>
                <a:tc>
                  <a:txBody>
                    <a:bodyPr/>
                    <a:lstStyle/>
                    <a:p>
                      <a:r>
                        <a:rPr lang="en-US" sz="2800" dirty="0" smtClean="0"/>
                        <a:t>Baptism</a:t>
                      </a:r>
                      <a:endParaRPr lang="en-US" sz="2800" dirty="0"/>
                    </a:p>
                  </a:txBody>
                  <a:tcPr/>
                </a:tc>
                <a:extLst>
                  <a:ext uri="{0D108BD9-81ED-4DB2-BD59-A6C34878D82A}">
                    <a16:rowId xmlns:a16="http://schemas.microsoft.com/office/drawing/2014/main" val="10001"/>
                  </a:ext>
                </a:extLst>
              </a:tr>
              <a:tr h="657225">
                <a:tc>
                  <a:txBody>
                    <a:bodyPr/>
                    <a:lstStyle/>
                    <a:p>
                      <a:r>
                        <a:rPr lang="en-US" sz="2800" dirty="0" smtClean="0"/>
                        <a:t>Food</a:t>
                      </a:r>
                      <a:endParaRPr lang="en-US" sz="2800" dirty="0"/>
                    </a:p>
                  </a:txBody>
                  <a:tcPr/>
                </a:tc>
                <a:tc>
                  <a:txBody>
                    <a:bodyPr/>
                    <a:lstStyle/>
                    <a:p>
                      <a:r>
                        <a:rPr lang="en-US" sz="2800" dirty="0" smtClean="0"/>
                        <a:t>Eucharist</a:t>
                      </a:r>
                      <a:endParaRPr lang="en-US" sz="2800" dirty="0"/>
                    </a:p>
                  </a:txBody>
                  <a:tcPr/>
                </a:tc>
                <a:extLst>
                  <a:ext uri="{0D108BD9-81ED-4DB2-BD59-A6C34878D82A}">
                    <a16:rowId xmlns:a16="http://schemas.microsoft.com/office/drawing/2014/main" val="10002"/>
                  </a:ext>
                </a:extLst>
              </a:tr>
              <a:tr h="657225">
                <a:tc>
                  <a:txBody>
                    <a:bodyPr/>
                    <a:lstStyle/>
                    <a:p>
                      <a:r>
                        <a:rPr lang="en-US" sz="2800" dirty="0" smtClean="0"/>
                        <a:t>Healing</a:t>
                      </a:r>
                      <a:endParaRPr lang="en-US" sz="2800" dirty="0"/>
                    </a:p>
                  </a:txBody>
                  <a:tcPr/>
                </a:tc>
                <a:tc>
                  <a:txBody>
                    <a:bodyPr/>
                    <a:lstStyle/>
                    <a:p>
                      <a:r>
                        <a:rPr lang="en-US" sz="2800" dirty="0" smtClean="0"/>
                        <a:t>Confession</a:t>
                      </a:r>
                      <a:endParaRPr lang="en-US" sz="2800" dirty="0"/>
                    </a:p>
                  </a:txBody>
                  <a:tcPr/>
                </a:tc>
                <a:extLst>
                  <a:ext uri="{0D108BD9-81ED-4DB2-BD59-A6C34878D82A}">
                    <a16:rowId xmlns:a16="http://schemas.microsoft.com/office/drawing/2014/main" val="10003"/>
                  </a:ext>
                </a:extLst>
              </a:tr>
              <a:tr h="657225">
                <a:tc>
                  <a:txBody>
                    <a:bodyPr/>
                    <a:lstStyle/>
                    <a:p>
                      <a:r>
                        <a:rPr lang="en-US" sz="2800" dirty="0" smtClean="0"/>
                        <a:t>Adulthood</a:t>
                      </a:r>
                      <a:endParaRPr lang="en-US" sz="2800" dirty="0"/>
                    </a:p>
                  </a:txBody>
                  <a:tcPr/>
                </a:tc>
                <a:tc>
                  <a:txBody>
                    <a:bodyPr/>
                    <a:lstStyle/>
                    <a:p>
                      <a:r>
                        <a:rPr lang="en-US" sz="2800" dirty="0" smtClean="0"/>
                        <a:t>Confirmation</a:t>
                      </a:r>
                      <a:endParaRPr lang="en-US" sz="2800" dirty="0"/>
                    </a:p>
                  </a:txBody>
                  <a:tcPr/>
                </a:tc>
                <a:extLst>
                  <a:ext uri="{0D108BD9-81ED-4DB2-BD59-A6C34878D82A}">
                    <a16:rowId xmlns:a16="http://schemas.microsoft.com/office/drawing/2014/main" val="10004"/>
                  </a:ext>
                </a:extLst>
              </a:tr>
              <a:tr h="657225">
                <a:tc>
                  <a:txBody>
                    <a:bodyPr/>
                    <a:lstStyle/>
                    <a:p>
                      <a:r>
                        <a:rPr lang="en-US" sz="2800" dirty="0" smtClean="0"/>
                        <a:t>Family</a:t>
                      </a:r>
                      <a:endParaRPr lang="en-US" sz="2800" dirty="0"/>
                    </a:p>
                  </a:txBody>
                  <a:tcPr/>
                </a:tc>
                <a:tc>
                  <a:txBody>
                    <a:bodyPr/>
                    <a:lstStyle/>
                    <a:p>
                      <a:r>
                        <a:rPr lang="en-US" sz="2800" dirty="0" smtClean="0"/>
                        <a:t>Marriage</a:t>
                      </a:r>
                      <a:endParaRPr lang="en-US" sz="2800" dirty="0"/>
                    </a:p>
                  </a:txBody>
                  <a:tcPr/>
                </a:tc>
                <a:extLst>
                  <a:ext uri="{0D108BD9-81ED-4DB2-BD59-A6C34878D82A}">
                    <a16:rowId xmlns:a16="http://schemas.microsoft.com/office/drawing/2014/main" val="10005"/>
                  </a:ext>
                </a:extLst>
              </a:tr>
              <a:tr h="657225">
                <a:tc>
                  <a:txBody>
                    <a:bodyPr/>
                    <a:lstStyle/>
                    <a:p>
                      <a:r>
                        <a:rPr lang="en-US" sz="2800" dirty="0" smtClean="0"/>
                        <a:t>Service</a:t>
                      </a:r>
                      <a:endParaRPr lang="en-US" sz="2800" dirty="0"/>
                    </a:p>
                  </a:txBody>
                  <a:tcPr/>
                </a:tc>
                <a:tc>
                  <a:txBody>
                    <a:bodyPr/>
                    <a:lstStyle/>
                    <a:p>
                      <a:r>
                        <a:rPr lang="en-US" sz="2800" dirty="0" smtClean="0"/>
                        <a:t>Holy Orders</a:t>
                      </a:r>
                      <a:endParaRPr lang="en-US" sz="2800" dirty="0"/>
                    </a:p>
                  </a:txBody>
                  <a:tcPr/>
                </a:tc>
                <a:extLst>
                  <a:ext uri="{0D108BD9-81ED-4DB2-BD59-A6C34878D82A}">
                    <a16:rowId xmlns:a16="http://schemas.microsoft.com/office/drawing/2014/main" val="10006"/>
                  </a:ext>
                </a:extLst>
              </a:tr>
              <a:tr h="657225">
                <a:tc>
                  <a:txBody>
                    <a:bodyPr/>
                    <a:lstStyle/>
                    <a:p>
                      <a:r>
                        <a:rPr lang="en-US" sz="2800" dirty="0" smtClean="0"/>
                        <a:t>Death</a:t>
                      </a:r>
                      <a:endParaRPr lang="en-US" sz="2800" dirty="0"/>
                    </a:p>
                  </a:txBody>
                  <a:tcPr/>
                </a:tc>
                <a:tc>
                  <a:txBody>
                    <a:bodyPr/>
                    <a:lstStyle/>
                    <a:p>
                      <a:r>
                        <a:rPr lang="en-US" sz="2800" dirty="0" smtClean="0"/>
                        <a:t>Anointing of the Sick</a:t>
                      </a:r>
                      <a:endParaRPr lang="en-US" sz="2800" dirty="0"/>
                    </a:p>
                  </a:txBody>
                  <a:tcPr/>
                </a:tc>
                <a:extLst>
                  <a:ext uri="{0D108BD9-81ED-4DB2-BD59-A6C34878D82A}">
                    <a16:rowId xmlns:a16="http://schemas.microsoft.com/office/drawing/2014/main" val="10007"/>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152400"/>
            <a:ext cx="8229600" cy="1143000"/>
          </a:xfrm>
        </p:spPr>
        <p:txBody>
          <a:bodyPr/>
          <a:lstStyle/>
          <a:p>
            <a:pPr eaLnBrk="1" hangingPunct="1"/>
            <a:r>
              <a:rPr lang="en-US" altLang="en-US" smtClean="0"/>
              <a:t>Sacraments</a:t>
            </a:r>
          </a:p>
        </p:txBody>
      </p:sp>
      <p:sp>
        <p:nvSpPr>
          <p:cNvPr id="11267" name="Content Placeholder 2"/>
          <p:cNvSpPr>
            <a:spLocks noGrp="1"/>
          </p:cNvSpPr>
          <p:nvPr>
            <p:ph idx="1"/>
          </p:nvPr>
        </p:nvSpPr>
        <p:spPr>
          <a:xfrm>
            <a:off x="457200" y="1905000"/>
            <a:ext cx="8686800" cy="4389438"/>
          </a:xfrm>
        </p:spPr>
        <p:txBody>
          <a:bodyPr/>
          <a:lstStyle/>
          <a:p>
            <a:pPr eaLnBrk="1" hangingPunct="1"/>
            <a:r>
              <a:rPr lang="en-US" altLang="en-US" smtClean="0"/>
              <a:t>Jesus on the cross			All grace flowing 		    				                  from Christ </a:t>
            </a:r>
          </a:p>
        </p:txBody>
      </p:sp>
      <p:sp>
        <p:nvSpPr>
          <p:cNvPr id="4" name="Oval 3"/>
          <p:cNvSpPr/>
          <p:nvPr/>
        </p:nvSpPr>
        <p:spPr>
          <a:xfrm>
            <a:off x="1219200" y="2438400"/>
            <a:ext cx="5334000" cy="1447800"/>
          </a:xfrm>
          <a:prstGeom prst="ellipse">
            <a:avLst/>
          </a:prstGeom>
          <a:solidFill>
            <a:schemeClr val="bg2">
              <a:lumMod val="9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600" dirty="0"/>
              <a:t>Church</a:t>
            </a:r>
          </a:p>
        </p:txBody>
      </p:sp>
      <p:sp>
        <p:nvSpPr>
          <p:cNvPr id="11269" name="TextBox 4"/>
          <p:cNvSpPr txBox="1">
            <a:spLocks noChangeArrowheads="1"/>
          </p:cNvSpPr>
          <p:nvPr/>
        </p:nvSpPr>
        <p:spPr bwMode="auto">
          <a:xfrm>
            <a:off x="6400800" y="3429000"/>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EB80A"/>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eaLnBrk="0" hangingPunct="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eaLnBrk="0" hangingPunct="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eaLnBrk="0" hangingPunct="0">
              <a:spcBef>
                <a:spcPct val="20000"/>
              </a:spcBef>
              <a:buClr>
                <a:srgbClr val="FEB80A"/>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eaLnBrk="0" hangingPunct="0">
              <a:spcBef>
                <a:spcPct val="20000"/>
              </a:spcBef>
              <a:buClr>
                <a:srgbClr val="00ADDC"/>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00ADDC"/>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00ADDC"/>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00ADDC"/>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00ADDC"/>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r>
              <a:rPr lang="en-US" altLang="en-US" sz="1800"/>
              <a:t>Sacraments as channels through which we receive grace</a:t>
            </a:r>
          </a:p>
        </p:txBody>
      </p:sp>
      <p:cxnSp>
        <p:nvCxnSpPr>
          <p:cNvPr id="7" name="Straight Arrow Connector 6"/>
          <p:cNvCxnSpPr/>
          <p:nvPr/>
        </p:nvCxnSpPr>
        <p:spPr>
          <a:xfrm rot="10800000">
            <a:off x="4648200" y="2362200"/>
            <a:ext cx="1676400" cy="76200"/>
          </a:xfrm>
          <a:prstGeom prst="straightConnector1">
            <a:avLst/>
          </a:prstGeom>
          <a:ln>
            <a:solidFill>
              <a:schemeClr val="tx1"/>
            </a:solidFill>
            <a:tailEnd type="arrow"/>
          </a:ln>
          <a:effectLst>
            <a:glow rad="635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8" name="Cross 7"/>
          <p:cNvSpPr/>
          <p:nvPr/>
        </p:nvSpPr>
        <p:spPr>
          <a:xfrm>
            <a:off x="3657600" y="1905000"/>
            <a:ext cx="609600" cy="609600"/>
          </a:xfrm>
          <a:prstGeom prst="plus">
            <a:avLst>
              <a:gd name="adj" fmla="val 37324"/>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Down Arrow 11"/>
          <p:cNvSpPr/>
          <p:nvPr/>
        </p:nvSpPr>
        <p:spPr>
          <a:xfrm>
            <a:off x="1143000" y="35814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Down Arrow 12"/>
          <p:cNvSpPr/>
          <p:nvPr/>
        </p:nvSpPr>
        <p:spPr>
          <a:xfrm>
            <a:off x="1828800" y="37338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Down Arrow 13"/>
          <p:cNvSpPr/>
          <p:nvPr/>
        </p:nvSpPr>
        <p:spPr>
          <a:xfrm>
            <a:off x="2438400" y="38862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Down Arrow 14"/>
          <p:cNvSpPr/>
          <p:nvPr/>
        </p:nvSpPr>
        <p:spPr>
          <a:xfrm>
            <a:off x="3276600" y="38862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Down Arrow 15"/>
          <p:cNvSpPr/>
          <p:nvPr/>
        </p:nvSpPr>
        <p:spPr>
          <a:xfrm>
            <a:off x="4114800" y="38862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Down Arrow 16"/>
          <p:cNvSpPr/>
          <p:nvPr/>
        </p:nvSpPr>
        <p:spPr>
          <a:xfrm>
            <a:off x="4953000" y="37338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Down Arrow 17"/>
          <p:cNvSpPr/>
          <p:nvPr/>
        </p:nvSpPr>
        <p:spPr>
          <a:xfrm>
            <a:off x="5715000" y="3657600"/>
            <a:ext cx="609600" cy="1981200"/>
          </a:xfrm>
          <a:prstGeom prst="downArrow">
            <a:avLst>
              <a:gd name="adj1" fmla="val 54225"/>
              <a:gd name="adj2" fmla="val 50000"/>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z="6000" dirty="0"/>
              <a:t>T</a:t>
            </a:r>
            <a:r>
              <a:rPr lang="en-US" altLang="en-US" sz="4800" dirty="0"/>
              <a:t>hree Categories of Sacraments</a:t>
            </a:r>
          </a:p>
        </p:txBody>
      </p:sp>
      <p:sp>
        <p:nvSpPr>
          <p:cNvPr id="12291" name="Rectangle 3"/>
          <p:cNvSpPr>
            <a:spLocks noGrp="1" noChangeArrowheads="1"/>
          </p:cNvSpPr>
          <p:nvPr>
            <p:ph type="body" idx="1"/>
          </p:nvPr>
        </p:nvSpPr>
        <p:spPr/>
        <p:txBody>
          <a:bodyPr/>
          <a:lstStyle/>
          <a:p>
            <a:pPr eaLnBrk="1" hangingPunct="1">
              <a:lnSpc>
                <a:spcPct val="90000"/>
              </a:lnSpc>
            </a:pPr>
            <a:r>
              <a:rPr lang="en-US" altLang="en-US" sz="4800" dirty="0"/>
              <a:t>Initiation- </a:t>
            </a:r>
            <a:r>
              <a:rPr lang="en-US" altLang="en-US" sz="2400" dirty="0"/>
              <a:t>Baptism, Eucharist, Confirmation</a:t>
            </a:r>
            <a:endParaRPr lang="en-US" altLang="en-US" sz="2400"/>
          </a:p>
          <a:p>
            <a:pPr eaLnBrk="1" hangingPunct="1">
              <a:lnSpc>
                <a:spcPct val="90000"/>
              </a:lnSpc>
            </a:pPr>
            <a:r>
              <a:rPr lang="en-US" altLang="en-US" sz="4800" dirty="0"/>
              <a:t>Healing-</a:t>
            </a:r>
            <a:r>
              <a:rPr lang="en-US" altLang="en-US" sz="2400" dirty="0"/>
              <a:t>Confession, Anointing of the Sick</a:t>
            </a:r>
            <a:endParaRPr lang="en-US" altLang="en-US" sz="4800" dirty="0"/>
          </a:p>
          <a:p>
            <a:pPr eaLnBrk="1" hangingPunct="1">
              <a:lnSpc>
                <a:spcPct val="90000"/>
              </a:lnSpc>
            </a:pPr>
            <a:r>
              <a:rPr lang="en-US" altLang="en-US" sz="4800" dirty="0"/>
              <a:t>Vocation-</a:t>
            </a:r>
            <a:r>
              <a:rPr lang="en-US" altLang="en-US" sz="2400"/>
              <a:t>Marriage, Holy Orders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 calcmode="lin" valueType="num">
                                      <p:cBhvr additive="base">
                                        <p:cTn id="13"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additive="base">
                                        <p:cTn id="19"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Baptism</a:t>
            </a:r>
          </a:p>
        </p:txBody>
      </p:sp>
      <p:sp>
        <p:nvSpPr>
          <p:cNvPr id="3" name="Content Placeholder 2"/>
          <p:cNvSpPr>
            <a:spLocks noGrp="1"/>
          </p:cNvSpPr>
          <p:nvPr>
            <p:ph idx="1"/>
          </p:nvPr>
        </p:nvSpPr>
        <p:spPr/>
        <p:txBody>
          <a:bodyPr/>
          <a:lstStyle/>
          <a:p>
            <a:r>
              <a:rPr lang="en-US" altLang="en-US" u="sng" smtClean="0"/>
              <a:t>Institution</a:t>
            </a:r>
            <a:r>
              <a:rPr lang="en-US" altLang="en-US" smtClean="0"/>
              <a:t>: Mt 28:19-20; Mk 16:15</a:t>
            </a:r>
          </a:p>
          <a:p>
            <a:endParaRPr lang="en-US" altLang="en-US" sz="1200" smtClean="0"/>
          </a:p>
          <a:p>
            <a:r>
              <a:rPr lang="en-US" altLang="en-US" u="sng" smtClean="0"/>
              <a:t>Form</a:t>
            </a:r>
            <a:r>
              <a:rPr lang="en-US" altLang="en-US" smtClean="0"/>
              <a:t>: “I baptize you in the name of the Father and of the Son and of the Holy Spirit”</a:t>
            </a:r>
          </a:p>
          <a:p>
            <a:endParaRPr lang="en-US" altLang="en-US" sz="1200" smtClean="0"/>
          </a:p>
          <a:p>
            <a:r>
              <a:rPr lang="en-US" altLang="en-US" u="sng" smtClean="0"/>
              <a:t>Matter</a:t>
            </a:r>
            <a:r>
              <a:rPr lang="en-US" altLang="en-US" smtClean="0"/>
              <a:t>: water</a:t>
            </a:r>
          </a:p>
          <a:p>
            <a:endParaRPr lang="en-US" altLang="en-US" sz="1200" smtClean="0"/>
          </a:p>
          <a:p>
            <a:r>
              <a:rPr lang="en-US" altLang="en-US" u="sng" smtClean="0"/>
              <a:t>Minister</a:t>
            </a:r>
            <a:r>
              <a:rPr lang="en-US" altLang="en-US" smtClean="0"/>
              <a:t>: deacon or priest or anyone in an emergency</a:t>
            </a:r>
          </a:p>
          <a:p>
            <a:endParaRPr lang="en-US" altLang="en-US" sz="1600" smtClean="0"/>
          </a:p>
          <a:p>
            <a:r>
              <a:rPr lang="en-US" altLang="en-US" u="sng" smtClean="0"/>
              <a:t>Who can receive</a:t>
            </a:r>
            <a:r>
              <a:rPr lang="en-US" altLang="en-US" smtClean="0"/>
              <a:t>: anyone who has not been baptized already</a:t>
            </a:r>
          </a:p>
          <a:p>
            <a:endParaRPr lang="en-US" altLang="en-US" smtClean="0"/>
          </a:p>
        </p:txBody>
      </p:sp>
      <p:pic>
        <p:nvPicPr>
          <p:cNvPr id="18436" name="Picture 2" descr="http://ts1.mm.bing.net/th?&amp;id=JN.7aCujRx/gEOKFAMtFw4Jfg&amp;w=300&amp;h=300&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04800"/>
            <a:ext cx="28575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heel(1)">
                                      <p:cBhvr>
                                        <p:cTn id="12" dur="20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heel(1)">
                                      <p:cBhvr>
                                        <p:cTn id="22" dur="2000"/>
                                        <p:tgtEl>
                                          <p:spTgt spid="3">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heel(1)">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Eucharist</a:t>
            </a:r>
          </a:p>
        </p:txBody>
      </p:sp>
      <p:sp>
        <p:nvSpPr>
          <p:cNvPr id="3" name="Content Placeholder 2"/>
          <p:cNvSpPr>
            <a:spLocks noGrp="1"/>
          </p:cNvSpPr>
          <p:nvPr>
            <p:ph idx="1"/>
          </p:nvPr>
        </p:nvSpPr>
        <p:spPr/>
        <p:txBody>
          <a:bodyPr/>
          <a:lstStyle/>
          <a:p>
            <a:r>
              <a:rPr lang="en-US" altLang="en-US" u="sng" smtClean="0"/>
              <a:t>Institution</a:t>
            </a:r>
            <a:r>
              <a:rPr lang="en-US" altLang="en-US" smtClean="0"/>
              <a:t>: Last Supper; Mt 26:26-30; Mk 14:22-25</a:t>
            </a:r>
          </a:p>
          <a:p>
            <a:endParaRPr lang="en-US" altLang="en-US" sz="1200" smtClean="0"/>
          </a:p>
          <a:p>
            <a:r>
              <a:rPr lang="en-US" altLang="en-US" u="sng" smtClean="0"/>
              <a:t>Form</a:t>
            </a:r>
            <a:r>
              <a:rPr lang="en-US" altLang="en-US" smtClean="0"/>
              <a:t>: “This is my body…this is my blood”</a:t>
            </a:r>
          </a:p>
          <a:p>
            <a:endParaRPr lang="en-US" altLang="en-US" sz="1200" smtClean="0"/>
          </a:p>
          <a:p>
            <a:r>
              <a:rPr lang="en-US" altLang="en-US" u="sng" smtClean="0"/>
              <a:t>Matter</a:t>
            </a:r>
            <a:r>
              <a:rPr lang="en-US" altLang="en-US" smtClean="0"/>
              <a:t>: bread and wine</a:t>
            </a:r>
          </a:p>
          <a:p>
            <a:endParaRPr lang="en-US" altLang="en-US" sz="1200" smtClean="0"/>
          </a:p>
          <a:p>
            <a:r>
              <a:rPr lang="en-US" altLang="en-US" u="sng" smtClean="0"/>
              <a:t>Minister</a:t>
            </a:r>
            <a:r>
              <a:rPr lang="en-US" altLang="en-US" smtClean="0"/>
              <a:t>: priest</a:t>
            </a:r>
          </a:p>
          <a:p>
            <a:endParaRPr lang="en-US" altLang="en-US" sz="1600" smtClean="0"/>
          </a:p>
          <a:p>
            <a:r>
              <a:rPr lang="en-US" altLang="en-US" u="sng" smtClean="0"/>
              <a:t>Who can receive</a:t>
            </a:r>
            <a:r>
              <a:rPr lang="en-US" altLang="en-US" smtClean="0"/>
              <a:t>: any baptized Catholic who has reached the age of reason and is in the state of grace</a:t>
            </a:r>
          </a:p>
        </p:txBody>
      </p:sp>
      <p:pic>
        <p:nvPicPr>
          <p:cNvPr id="19460" name="Picture 2" descr="http://ts1.mm.bing.net/th?&amp;id=JN.KxORhZ4e5Bf51RBgL8IG7w&amp;w=300&amp;h=300&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362200"/>
            <a:ext cx="1812925"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Confirmation</a:t>
            </a:r>
          </a:p>
        </p:txBody>
      </p:sp>
      <p:sp>
        <p:nvSpPr>
          <p:cNvPr id="3" name="Content Placeholder 2"/>
          <p:cNvSpPr>
            <a:spLocks noGrp="1"/>
          </p:cNvSpPr>
          <p:nvPr>
            <p:ph idx="1"/>
          </p:nvPr>
        </p:nvSpPr>
        <p:spPr/>
        <p:txBody>
          <a:bodyPr/>
          <a:lstStyle/>
          <a:p>
            <a:r>
              <a:rPr lang="en-US" altLang="en-US" u="sng" smtClean="0"/>
              <a:t>Institution</a:t>
            </a:r>
            <a:r>
              <a:rPr lang="en-US" altLang="en-US" smtClean="0"/>
              <a:t>: Acts 2:1-4</a:t>
            </a:r>
          </a:p>
          <a:p>
            <a:endParaRPr lang="en-US" altLang="en-US" sz="1200" smtClean="0"/>
          </a:p>
          <a:p>
            <a:r>
              <a:rPr lang="en-US" altLang="en-US" u="sng" smtClean="0"/>
              <a:t>Form</a:t>
            </a:r>
            <a:r>
              <a:rPr lang="en-US" altLang="en-US" smtClean="0"/>
              <a:t>: “…be sealed with the gift of the Holy Spirit.”</a:t>
            </a:r>
          </a:p>
          <a:p>
            <a:endParaRPr lang="en-US" altLang="en-US" sz="1200" smtClean="0"/>
          </a:p>
          <a:p>
            <a:r>
              <a:rPr lang="en-US" altLang="en-US" u="sng" smtClean="0"/>
              <a:t>Matter</a:t>
            </a:r>
            <a:r>
              <a:rPr lang="en-US" altLang="en-US" smtClean="0"/>
              <a:t>: chrism on forehead and laying on of hands</a:t>
            </a:r>
          </a:p>
          <a:p>
            <a:endParaRPr lang="en-US" altLang="en-US" sz="1200" smtClean="0"/>
          </a:p>
          <a:p>
            <a:r>
              <a:rPr lang="en-US" altLang="en-US" u="sng" smtClean="0"/>
              <a:t>Minister</a:t>
            </a:r>
            <a:r>
              <a:rPr lang="en-US" altLang="en-US" smtClean="0"/>
              <a:t>: bishop, or for grave reasons, a priest delegated by him</a:t>
            </a:r>
          </a:p>
          <a:p>
            <a:endParaRPr lang="en-US" altLang="en-US" sz="1600" smtClean="0"/>
          </a:p>
          <a:p>
            <a:r>
              <a:rPr lang="en-US" altLang="en-US" u="sng" smtClean="0"/>
              <a:t>Who can receive</a:t>
            </a:r>
            <a:r>
              <a:rPr lang="en-US" altLang="en-US" smtClean="0"/>
              <a:t>: any baptized Catholic who has not received the sacrament already</a:t>
            </a:r>
          </a:p>
        </p:txBody>
      </p:sp>
      <p:pic>
        <p:nvPicPr>
          <p:cNvPr id="20484" name="Picture 2" descr="http://ts1.mm.bing.net/th?&amp;id=JN.ls7Kn%2bOqrm54H8Z1wOzOeg&amp;w=300&amp;h=300&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57200"/>
            <a:ext cx="28575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Confession</a:t>
            </a:r>
          </a:p>
        </p:txBody>
      </p:sp>
      <p:sp>
        <p:nvSpPr>
          <p:cNvPr id="3" name="Content Placeholder 2"/>
          <p:cNvSpPr>
            <a:spLocks noGrp="1"/>
          </p:cNvSpPr>
          <p:nvPr>
            <p:ph idx="1"/>
          </p:nvPr>
        </p:nvSpPr>
        <p:spPr/>
        <p:txBody>
          <a:bodyPr/>
          <a:lstStyle/>
          <a:p>
            <a:r>
              <a:rPr lang="en-US" altLang="en-US" u="sng" smtClean="0"/>
              <a:t>Institution</a:t>
            </a:r>
            <a:r>
              <a:rPr lang="en-US" altLang="en-US" smtClean="0"/>
              <a:t>: John 20:19; first Easter Sunday</a:t>
            </a:r>
          </a:p>
          <a:p>
            <a:endParaRPr lang="en-US" altLang="en-US" sz="1200" smtClean="0"/>
          </a:p>
          <a:p>
            <a:r>
              <a:rPr lang="en-US" altLang="en-US" u="sng" smtClean="0"/>
              <a:t>Form</a:t>
            </a:r>
            <a:r>
              <a:rPr lang="en-US" altLang="en-US" smtClean="0"/>
              <a:t>: “…I absolve you from your sins…” (prayer of absolution)</a:t>
            </a:r>
          </a:p>
          <a:p>
            <a:endParaRPr lang="en-US" altLang="en-US" sz="1200" smtClean="0"/>
          </a:p>
          <a:p>
            <a:r>
              <a:rPr lang="en-US" altLang="en-US" u="sng" smtClean="0"/>
              <a:t>Matter</a:t>
            </a:r>
            <a:r>
              <a:rPr lang="en-US" altLang="en-US" smtClean="0"/>
              <a:t>: contrite sinner, confession of sin, penance</a:t>
            </a:r>
          </a:p>
          <a:p>
            <a:endParaRPr lang="en-US" altLang="en-US" sz="1200" smtClean="0"/>
          </a:p>
          <a:p>
            <a:r>
              <a:rPr lang="en-US" altLang="en-US" u="sng" smtClean="0"/>
              <a:t>Minister</a:t>
            </a:r>
            <a:r>
              <a:rPr lang="en-US" altLang="en-US" smtClean="0"/>
              <a:t>: priest</a:t>
            </a:r>
          </a:p>
          <a:p>
            <a:endParaRPr lang="en-US" altLang="en-US" sz="1600" smtClean="0"/>
          </a:p>
          <a:p>
            <a:r>
              <a:rPr lang="en-US" altLang="en-US" u="sng" smtClean="0"/>
              <a:t>Who can receive</a:t>
            </a:r>
            <a:r>
              <a:rPr lang="en-US" altLang="en-US" smtClean="0"/>
              <a:t>: any baptized Catholic who has sins and is contrite</a:t>
            </a:r>
          </a:p>
        </p:txBody>
      </p:sp>
      <p:pic>
        <p:nvPicPr>
          <p:cNvPr id="21508" name="Picture 2" descr="http://ts1.mm.bing.net/th?&amp;id=JN.Y3Bk0LgA4jBkXad3%2bIy6%2bw&amp;w=300&amp;h=300&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28600"/>
            <a:ext cx="28575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Anointing of the Sick</a:t>
            </a:r>
          </a:p>
        </p:txBody>
      </p:sp>
      <p:sp>
        <p:nvSpPr>
          <p:cNvPr id="3" name="Content Placeholder 2"/>
          <p:cNvSpPr>
            <a:spLocks noGrp="1"/>
          </p:cNvSpPr>
          <p:nvPr>
            <p:ph idx="1"/>
          </p:nvPr>
        </p:nvSpPr>
        <p:spPr/>
        <p:txBody>
          <a:bodyPr/>
          <a:lstStyle/>
          <a:p>
            <a:r>
              <a:rPr lang="en-US" altLang="en-US" u="sng" smtClean="0"/>
              <a:t>Institution</a:t>
            </a:r>
            <a:r>
              <a:rPr lang="en-US" altLang="en-US" smtClean="0"/>
              <a:t>: Mk 6: 12-13 (Jesus sends apostles to anoint the sick)</a:t>
            </a:r>
          </a:p>
          <a:p>
            <a:endParaRPr lang="en-US" altLang="en-US" sz="1200" smtClean="0"/>
          </a:p>
          <a:p>
            <a:r>
              <a:rPr lang="en-US" altLang="en-US" u="sng" smtClean="0"/>
              <a:t>Form</a:t>
            </a:r>
            <a:r>
              <a:rPr lang="en-US" altLang="en-US" smtClean="0"/>
              <a:t>: prayer of anointing</a:t>
            </a:r>
          </a:p>
          <a:p>
            <a:endParaRPr lang="en-US" altLang="en-US" sz="1200" smtClean="0"/>
          </a:p>
          <a:p>
            <a:r>
              <a:rPr lang="en-US" altLang="en-US" u="sng" smtClean="0"/>
              <a:t>Matter</a:t>
            </a:r>
            <a:r>
              <a:rPr lang="en-US" altLang="en-US" smtClean="0"/>
              <a:t>: anointing with the oil of the sick on forehead and hands and laying on of hands</a:t>
            </a:r>
          </a:p>
          <a:p>
            <a:endParaRPr lang="en-US" altLang="en-US" sz="1200" smtClean="0"/>
          </a:p>
          <a:p>
            <a:r>
              <a:rPr lang="en-US" altLang="en-US" u="sng" smtClean="0"/>
              <a:t>Minister</a:t>
            </a:r>
            <a:r>
              <a:rPr lang="en-US" altLang="en-US" smtClean="0"/>
              <a:t>: priest</a:t>
            </a:r>
          </a:p>
          <a:p>
            <a:endParaRPr lang="en-US" altLang="en-US" sz="1600" smtClean="0"/>
          </a:p>
          <a:p>
            <a:r>
              <a:rPr lang="en-US" altLang="en-US" u="sng" smtClean="0"/>
              <a:t>Who can receive</a:t>
            </a:r>
            <a:r>
              <a:rPr lang="en-US" altLang="en-US" smtClean="0"/>
              <a:t>: any baptized Catholic who has is seriously ill and in danger of death</a:t>
            </a:r>
          </a:p>
        </p:txBody>
      </p:sp>
      <p:pic>
        <p:nvPicPr>
          <p:cNvPr id="22532" name="Picture 2" descr="http://ts1.mm.bing.net/th?&amp;id=JN.4JX4x/cyDXeN3%2bgCMwE2wg&amp;w=300&amp;h=300&amp;c=0&amp;pid=1.9&amp;rs=0&amp;p=0&amp;r=0&amp;url=http%3A%2F%2Fwww.saintmartha.org%2Fsacraments%2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04800"/>
            <a:ext cx="28575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Holy Orders</a:t>
            </a:r>
          </a:p>
        </p:txBody>
      </p:sp>
      <p:sp>
        <p:nvSpPr>
          <p:cNvPr id="3" name="Content Placeholder 2"/>
          <p:cNvSpPr>
            <a:spLocks noGrp="1"/>
          </p:cNvSpPr>
          <p:nvPr>
            <p:ph idx="1"/>
          </p:nvPr>
        </p:nvSpPr>
        <p:spPr/>
        <p:txBody>
          <a:bodyPr/>
          <a:lstStyle/>
          <a:p>
            <a:r>
              <a:rPr lang="en-US" altLang="en-US" u="sng" smtClean="0"/>
              <a:t>Institution</a:t>
            </a:r>
            <a:r>
              <a:rPr lang="en-US" altLang="en-US" smtClean="0"/>
              <a:t>: Last Supper; Mt 26:26-30; Mk 14:22-25; Lk 22:19</a:t>
            </a:r>
          </a:p>
          <a:p>
            <a:endParaRPr lang="en-US" altLang="en-US" sz="1200" smtClean="0"/>
          </a:p>
          <a:p>
            <a:r>
              <a:rPr lang="en-US" altLang="en-US" u="sng" smtClean="0"/>
              <a:t>Form</a:t>
            </a:r>
            <a:r>
              <a:rPr lang="en-US" altLang="en-US" smtClean="0"/>
              <a:t>: prayer of consecration</a:t>
            </a:r>
          </a:p>
          <a:p>
            <a:endParaRPr lang="en-US" altLang="en-US" sz="1200" smtClean="0"/>
          </a:p>
          <a:p>
            <a:r>
              <a:rPr lang="en-US" altLang="en-US" u="sng" smtClean="0"/>
              <a:t>Matter</a:t>
            </a:r>
            <a:r>
              <a:rPr lang="en-US" altLang="en-US" smtClean="0"/>
              <a:t>: anointing with Chrism oil and laying on of hands</a:t>
            </a:r>
          </a:p>
          <a:p>
            <a:endParaRPr lang="en-US" altLang="en-US" sz="1200" smtClean="0"/>
          </a:p>
          <a:p>
            <a:r>
              <a:rPr lang="en-US" altLang="en-US" u="sng" smtClean="0"/>
              <a:t>Minister</a:t>
            </a:r>
            <a:r>
              <a:rPr lang="en-US" altLang="en-US" smtClean="0"/>
              <a:t>: bishop</a:t>
            </a:r>
          </a:p>
          <a:p>
            <a:endParaRPr lang="en-US" altLang="en-US" sz="1600" smtClean="0"/>
          </a:p>
          <a:p>
            <a:r>
              <a:rPr lang="en-US" altLang="en-US" u="sng" smtClean="0"/>
              <a:t>Who can receive</a:t>
            </a:r>
            <a:r>
              <a:rPr lang="en-US" altLang="en-US" smtClean="0"/>
              <a:t>: any baptized Catholic man</a:t>
            </a:r>
          </a:p>
        </p:txBody>
      </p:sp>
      <p:pic>
        <p:nvPicPr>
          <p:cNvPr id="23556" name="Picture 2" descr="http://ts1.mm.bing.net/th?&amp;id=JN.YycN8YIk2zPeCKXagWqCuw&amp;w=300&amp;h=300&amp;c=0&amp;pid=1.9&amp;rs=0&amp;p=0&amp;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00025"/>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Matrimony</a:t>
            </a:r>
          </a:p>
        </p:txBody>
      </p:sp>
      <p:sp>
        <p:nvSpPr>
          <p:cNvPr id="3" name="Content Placeholder 2"/>
          <p:cNvSpPr>
            <a:spLocks noGrp="1"/>
          </p:cNvSpPr>
          <p:nvPr>
            <p:ph idx="1"/>
          </p:nvPr>
        </p:nvSpPr>
        <p:spPr/>
        <p:txBody>
          <a:bodyPr/>
          <a:lstStyle/>
          <a:p>
            <a:r>
              <a:rPr lang="en-US" altLang="en-US" u="sng" smtClean="0"/>
              <a:t>Institution</a:t>
            </a:r>
            <a:r>
              <a:rPr lang="en-US" altLang="en-US" smtClean="0"/>
              <a:t>: at creation, blessed and wedding feast of Cana; John 2:1-11</a:t>
            </a:r>
          </a:p>
          <a:p>
            <a:endParaRPr lang="en-US" altLang="en-US" sz="1200" smtClean="0"/>
          </a:p>
          <a:p>
            <a:r>
              <a:rPr lang="en-US" altLang="en-US" u="sng" smtClean="0"/>
              <a:t>Form</a:t>
            </a:r>
            <a:r>
              <a:rPr lang="en-US" altLang="en-US" smtClean="0"/>
              <a:t>: marriage vows</a:t>
            </a:r>
          </a:p>
          <a:p>
            <a:endParaRPr lang="en-US" altLang="en-US" sz="1200" smtClean="0"/>
          </a:p>
          <a:p>
            <a:r>
              <a:rPr lang="en-US" altLang="en-US" u="sng" smtClean="0"/>
              <a:t>Matter</a:t>
            </a:r>
            <a:r>
              <a:rPr lang="en-US" altLang="en-US" smtClean="0"/>
              <a:t>: bride and groom</a:t>
            </a:r>
          </a:p>
          <a:p>
            <a:endParaRPr lang="en-US" altLang="en-US" sz="1200" smtClean="0"/>
          </a:p>
          <a:p>
            <a:r>
              <a:rPr lang="en-US" altLang="en-US" u="sng" smtClean="0"/>
              <a:t>Minister</a:t>
            </a:r>
            <a:r>
              <a:rPr lang="en-US" altLang="en-US" smtClean="0"/>
              <a:t>: bride and groom; priest or deacon witnesses in the name of the Church</a:t>
            </a:r>
          </a:p>
          <a:p>
            <a:endParaRPr lang="en-US" altLang="en-US" sz="1600" smtClean="0"/>
          </a:p>
          <a:p>
            <a:r>
              <a:rPr lang="en-US" altLang="en-US" u="sng" smtClean="0"/>
              <a:t>Who can receive</a:t>
            </a:r>
            <a:r>
              <a:rPr lang="en-US" altLang="en-US" smtClean="0"/>
              <a:t>: baptized man and woman</a:t>
            </a:r>
          </a:p>
        </p:txBody>
      </p:sp>
      <p:pic>
        <p:nvPicPr>
          <p:cNvPr id="24580" name="Picture 2" descr="http://ts2.mm.bing.net/th?id=JN.IliIaudDEhOFyzb%2fqzeWdQ&amp;w=256&amp;h=170&amp;c=7&amp;rs=1&amp;qlt=90&amp;o=4&amp;url=http%3a%2f%2fwww.stmarystillwater.org%2fparish-life%2fmarriage%2fweddings&amp;pid=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1988" y="2438400"/>
            <a:ext cx="30988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smtClean="0"/>
              <a:t>Effects</a:t>
            </a:r>
          </a:p>
        </p:txBody>
      </p:sp>
      <p:sp>
        <p:nvSpPr>
          <p:cNvPr id="3" name="Content Placeholder 2"/>
          <p:cNvSpPr>
            <a:spLocks noGrp="1"/>
          </p:cNvSpPr>
          <p:nvPr>
            <p:ph idx="1"/>
          </p:nvPr>
        </p:nvSpPr>
        <p:spPr/>
        <p:txBody>
          <a:bodyPr/>
          <a:lstStyle/>
          <a:p>
            <a:r>
              <a:rPr lang="en-US" altLang="en-US" smtClean="0"/>
              <a:t>Baptism:</a:t>
            </a:r>
          </a:p>
          <a:p>
            <a:pPr lvl="1"/>
            <a:r>
              <a:rPr lang="en-US" altLang="en-US" smtClean="0"/>
              <a:t>Purification from sin</a:t>
            </a:r>
          </a:p>
          <a:p>
            <a:pPr lvl="1"/>
            <a:r>
              <a:rPr lang="en-US" altLang="en-US" smtClean="0"/>
              <a:t>Receive grace and the Holy Spirit</a:t>
            </a:r>
          </a:p>
          <a:p>
            <a:r>
              <a:rPr lang="en-US" altLang="en-US" smtClean="0"/>
              <a:t>Holy Eucharist:</a:t>
            </a:r>
          </a:p>
          <a:p>
            <a:pPr lvl="1"/>
            <a:r>
              <a:rPr lang="en-US" altLang="en-US" smtClean="0"/>
              <a:t>Intimate union with Christ</a:t>
            </a:r>
          </a:p>
          <a:p>
            <a:pPr lvl="1"/>
            <a:r>
              <a:rPr lang="en-US" altLang="en-US" smtClean="0"/>
              <a:t>Increases grace</a:t>
            </a:r>
          </a:p>
          <a:p>
            <a:pPr lvl="1"/>
            <a:r>
              <a:rPr lang="en-US" altLang="en-US" smtClean="0"/>
              <a:t>Cleanses past sins and preserves from future sins</a:t>
            </a:r>
          </a:p>
          <a:p>
            <a:pPr lvl="1"/>
            <a:r>
              <a:rPr lang="en-US" altLang="en-US" smtClean="0"/>
              <a:t>Strengthens unity of members of the Mystical Body of Christ</a:t>
            </a:r>
          </a:p>
          <a:p>
            <a:pPr lvl="1"/>
            <a:r>
              <a:rPr lang="en-US" altLang="en-US" smtClean="0"/>
              <a:t>Increases commitment to the poor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Effects</a:t>
            </a:r>
          </a:p>
        </p:txBody>
      </p:sp>
      <p:sp>
        <p:nvSpPr>
          <p:cNvPr id="3" name="Content Placeholder 2"/>
          <p:cNvSpPr>
            <a:spLocks noGrp="1"/>
          </p:cNvSpPr>
          <p:nvPr>
            <p:ph idx="1"/>
          </p:nvPr>
        </p:nvSpPr>
        <p:spPr/>
        <p:txBody>
          <a:bodyPr/>
          <a:lstStyle/>
          <a:p>
            <a:pPr>
              <a:defRPr/>
            </a:pPr>
            <a:r>
              <a:rPr lang="en-US" dirty="0" smtClean="0"/>
              <a:t>Confession:</a:t>
            </a:r>
          </a:p>
          <a:p>
            <a:pPr lvl="1">
              <a:defRPr/>
            </a:pPr>
            <a:r>
              <a:rPr lang="en-US" dirty="0" smtClean="0"/>
              <a:t>Reconciliation with God</a:t>
            </a:r>
          </a:p>
          <a:p>
            <a:pPr lvl="1">
              <a:defRPr/>
            </a:pPr>
            <a:r>
              <a:rPr lang="en-US" dirty="0" smtClean="0"/>
              <a:t>Grace restored</a:t>
            </a:r>
          </a:p>
          <a:p>
            <a:pPr lvl="1">
              <a:defRPr/>
            </a:pPr>
            <a:r>
              <a:rPr lang="en-US" dirty="0" smtClean="0"/>
              <a:t>Remission of eternal punishment for mortal sin</a:t>
            </a:r>
          </a:p>
          <a:p>
            <a:pPr>
              <a:defRPr/>
            </a:pPr>
            <a:r>
              <a:rPr lang="en-US" dirty="0" smtClean="0"/>
              <a:t>Confirmation:</a:t>
            </a:r>
          </a:p>
          <a:p>
            <a:pPr lvl="1">
              <a:defRPr/>
            </a:pPr>
            <a:r>
              <a:rPr lang="en-US" dirty="0" smtClean="0"/>
              <a:t>Outpouring of the Holy Spirit</a:t>
            </a:r>
          </a:p>
          <a:p>
            <a:pPr lvl="1">
              <a:defRPr/>
            </a:pPr>
            <a:r>
              <a:rPr lang="en-US" dirty="0" smtClean="0"/>
              <a:t>Increase in grace</a:t>
            </a:r>
          </a:p>
          <a:p>
            <a:pPr lvl="1">
              <a:defRPr/>
            </a:pPr>
            <a:r>
              <a:rPr lang="en-US" dirty="0" smtClean="0"/>
              <a:t>Unites us more closely to Christ and His Church</a:t>
            </a:r>
          </a:p>
          <a:p>
            <a:pPr marL="393700" lvl="1" indent="0">
              <a:buFont typeface="Wingdings 2" panose="05020102010507070707" pitchFamily="18" charset="2"/>
              <a:buNone/>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smtClean="0"/>
              <a:t>Effects</a:t>
            </a:r>
          </a:p>
        </p:txBody>
      </p:sp>
      <p:sp>
        <p:nvSpPr>
          <p:cNvPr id="3" name="Content Placeholder 2"/>
          <p:cNvSpPr>
            <a:spLocks noGrp="1"/>
          </p:cNvSpPr>
          <p:nvPr>
            <p:ph idx="1"/>
          </p:nvPr>
        </p:nvSpPr>
        <p:spPr/>
        <p:txBody>
          <a:bodyPr/>
          <a:lstStyle/>
          <a:p>
            <a:r>
              <a:rPr lang="en-US" altLang="en-US" smtClean="0"/>
              <a:t>Matrimony</a:t>
            </a:r>
          </a:p>
          <a:p>
            <a:pPr lvl="1"/>
            <a:r>
              <a:rPr lang="en-US" altLang="en-US" smtClean="0"/>
              <a:t>Perfects the spouses’ love for one another</a:t>
            </a:r>
          </a:p>
          <a:p>
            <a:pPr lvl="1"/>
            <a:r>
              <a:rPr lang="en-US" altLang="en-US" smtClean="0"/>
              <a:t>Sanctifies their lives</a:t>
            </a:r>
          </a:p>
          <a:p>
            <a:pPr lvl="1"/>
            <a:r>
              <a:rPr lang="en-US" altLang="en-US" smtClean="0"/>
              <a:t>Strengthens the unity of the spouses</a:t>
            </a:r>
          </a:p>
          <a:p>
            <a:r>
              <a:rPr lang="en-US" altLang="en-US" smtClean="0"/>
              <a:t>Holy Orders</a:t>
            </a:r>
          </a:p>
          <a:p>
            <a:pPr lvl="1"/>
            <a:r>
              <a:rPr lang="en-US" altLang="en-US" smtClean="0"/>
              <a:t>Consecrates a man as a bishop, priest or deacon</a:t>
            </a:r>
          </a:p>
          <a:p>
            <a:pPr lvl="1"/>
            <a:r>
              <a:rPr lang="en-US" altLang="en-US" smtClean="0"/>
              <a:t>Confers an indelible seal on the soul making a man as a minister of Christ</a:t>
            </a:r>
          </a:p>
          <a:p>
            <a:r>
              <a:rPr lang="en-US" altLang="en-US" smtClean="0"/>
              <a:t>Anointing of the Sick</a:t>
            </a:r>
          </a:p>
          <a:p>
            <a:pPr lvl="1"/>
            <a:r>
              <a:rPr lang="en-US" altLang="en-US" smtClean="0"/>
              <a:t>Joins the sick person to the Passion of Christ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28600"/>
            <a:ext cx="8229600" cy="1143000"/>
          </a:xfrm>
        </p:spPr>
        <p:txBody>
          <a:bodyPr/>
          <a:lstStyle/>
          <a:p>
            <a:pPr algn="ctr"/>
            <a:r>
              <a:rPr lang="en-US" altLang="en-US" smtClean="0"/>
              <a:t>Prayer</a:t>
            </a:r>
            <a:br>
              <a:rPr lang="en-US" altLang="en-US" smtClean="0"/>
            </a:br>
            <a:r>
              <a:rPr lang="en-US" altLang="en-US" sz="3600" smtClean="0"/>
              <a:t>Radiating Christ by John Henry Newman</a:t>
            </a:r>
          </a:p>
        </p:txBody>
      </p:sp>
      <p:sp>
        <p:nvSpPr>
          <p:cNvPr id="29699" name="Content Placeholder 2"/>
          <p:cNvSpPr>
            <a:spLocks noGrp="1"/>
          </p:cNvSpPr>
          <p:nvPr>
            <p:ph idx="1"/>
          </p:nvPr>
        </p:nvSpPr>
        <p:spPr>
          <a:xfrm>
            <a:off x="457200" y="1371600"/>
            <a:ext cx="8229600" cy="4953000"/>
          </a:xfrm>
        </p:spPr>
        <p:txBody>
          <a:bodyPr/>
          <a:lstStyle/>
          <a:p>
            <a:r>
              <a:rPr lang="en-US" altLang="en-US" sz="2300" smtClean="0"/>
              <a:t>Dear Jesus, help me to spread Your fragrance wherever I go. Flood my soul with Your spirit and life. Penetrate and possess my whole being so utterly, that my life may only be a radiance of Yours. Shine through me, and be so in me that every soul I come in contact with may feel Your presence in my soul. Let them look up and see no longer me, but only Jesus! Stay with me and then I shall begin to shine as You shine, so to shine as to be a light to others. The light, O Jesus, will be all from You; none of it will be mine. It will be you, shining on others through me. Let me thus praise You the way You love best, by shining on those around me. Let me preach You without preaching, not by words but by my example, by the catching force of the sympathetic influence of what I do, the evident fullness of the love my heart bears to You. Amen.</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2.xml><?xml version="1.0" encoding="utf-8"?>
<a:themeOverride xmlns:a="http://schemas.openxmlformats.org/drawingml/2006/main">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Flow</Template>
  <TotalTime>3638</TotalTime>
  <Words>991</Words>
  <Application>Microsoft Office PowerPoint</Application>
  <PresentationFormat>On-screen Show (4:3)</PresentationFormat>
  <Paragraphs>181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Flow</vt:lpstr>
      <vt:lpstr>Channels of Grace</vt:lpstr>
      <vt:lpstr>Grace</vt:lpstr>
      <vt:lpstr>Nine things to know about grace</vt:lpstr>
      <vt:lpstr>The sacraments and the Natural Life</vt:lpstr>
      <vt:lpstr>Sacraments</vt:lpstr>
      <vt:lpstr>Three Categories of Sacraments</vt:lpstr>
      <vt:lpstr>Baptism</vt:lpstr>
      <vt:lpstr>Eucharist</vt:lpstr>
      <vt:lpstr>Confirmation</vt:lpstr>
      <vt:lpstr>Confession</vt:lpstr>
      <vt:lpstr>Anointing of the Sick</vt:lpstr>
      <vt:lpstr>Holy Orders</vt:lpstr>
      <vt:lpstr>Matrimony</vt:lpstr>
      <vt:lpstr>Effects</vt:lpstr>
      <vt:lpstr>Effects</vt:lpstr>
      <vt:lpstr>Effects</vt:lpstr>
      <vt:lpstr>Prayer Radiating Christ by John Henry Newman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28 ~  Called to Holiness</dc:title>
  <dc:creator>Sr. Mary Faustina</dc:creator>
  <cp:lastModifiedBy>sr.guadalupe, vdes</cp:lastModifiedBy>
  <cp:revision>35</cp:revision>
  <dcterms:created xsi:type="dcterms:W3CDTF">2008-04-19T01:30:05Z</dcterms:created>
  <dcterms:modified xsi:type="dcterms:W3CDTF">2015-05-27T20:38:20Z</dcterms:modified>
</cp:coreProperties>
</file>