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5" r:id="rId9"/>
    <p:sldId id="266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7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536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8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39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540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0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540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540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5404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405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40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220CF5-09EB-4FAC-841F-C4EB22E5884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3C7B6-F7E7-4ACC-B4E4-A58A480CD1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32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BB016-5527-4455-8412-AE1676AABC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5711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A50239-0F4C-431E-9358-DC60E4CB7C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0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A50672-89FC-4B12-807B-EF86F19508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9168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119099-89E2-42B8-A50B-8F9000006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735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D3798-B5E2-4697-AFE6-742B2D09BD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613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F071C-3297-4EA5-B4F7-3C6F244D64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086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3B549-2D67-4E87-BB93-BB5E52B79D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1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27BD5-9A0A-4A40-9EC4-A4335AB927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8729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5C3F3-52A8-429E-8864-CF311756CC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82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5912">
              <a:schemeClr val="bg1">
                <a:lumMod val="60000"/>
                <a:lumOff val="40000"/>
              </a:schemeClr>
            </a:gs>
            <a:gs pos="78774">
              <a:srgbClr val="00008B"/>
            </a:gs>
            <a:gs pos="64623">
              <a:srgbClr val="000082"/>
            </a:gs>
            <a:gs pos="44200">
              <a:srgbClr val="000075"/>
            </a:gs>
            <a:gs pos="0">
              <a:schemeClr val="bg1">
                <a:gamma/>
                <a:shade val="57647"/>
                <a:invGamma/>
              </a:schemeClr>
            </a:gs>
            <a:gs pos="100000">
              <a:schemeClr val="accent5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433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4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5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6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37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437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7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37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437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38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1438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1438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FCE29D5-8FD8-492F-B82E-5C2DC6D5E9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sancta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7AQGyqtoK0" TargetMode="External"/><Relationship Id="rId4" Type="http://schemas.openxmlformats.org/officeDocument/2006/relationships/hyperlink" Target="https://youtu.be/j7AQGyqtoK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8229600" cy="1828800"/>
          </a:xfrm>
        </p:spPr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/>
              <a:t>Blessed Virgin </a:t>
            </a:r>
            <a:r>
              <a:rPr lang="en-US" altLang="en-US" dirty="0" smtClean="0"/>
              <a:t>Mary: </a:t>
            </a:r>
            <a:br>
              <a:rPr lang="en-US" altLang="en-US" dirty="0" smtClean="0"/>
            </a:br>
            <a:r>
              <a:rPr lang="en-US" altLang="en-US" sz="4000" dirty="0" smtClean="0"/>
              <a:t>The Mother of God in Our Lives</a:t>
            </a:r>
            <a:endParaRPr lang="en-US" altLang="en-US" sz="4000" dirty="0"/>
          </a:p>
        </p:txBody>
      </p:sp>
      <p:pic>
        <p:nvPicPr>
          <p:cNvPr id="2053" name="Picture 5" descr="Annunci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438400"/>
            <a:ext cx="3352800" cy="424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/>
              <a:t>New Eve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Jesus </a:t>
            </a:r>
            <a:r>
              <a:rPr lang="en-US" altLang="en-US" dirty="0"/>
              <a:t>is called the “new Adam”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12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Mary </a:t>
            </a:r>
            <a:r>
              <a:rPr lang="en-US" altLang="en-US" dirty="0"/>
              <a:t>is called the new Eve</a:t>
            </a:r>
            <a:r>
              <a:rPr lang="en-US" altLang="en-US" dirty="0" smtClean="0"/>
              <a:t>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1200" dirty="0"/>
          </a:p>
          <a:p>
            <a:pPr>
              <a:spcBef>
                <a:spcPts val="0"/>
              </a:spcBef>
              <a:buNone/>
            </a:pPr>
            <a:r>
              <a:rPr lang="en-US" dirty="0">
                <a:effectLst/>
              </a:rPr>
              <a:t>Jesus gave Mary to us to be our mother and model. </a:t>
            </a:r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540750" cy="4041775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Eve’s </a:t>
            </a:r>
            <a:r>
              <a:rPr lang="en-US" altLang="en-US" dirty="0"/>
              <a:t>disobedience brought original sin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sz="12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Mary’s </a:t>
            </a:r>
            <a:r>
              <a:rPr lang="en-US" altLang="en-US" dirty="0"/>
              <a:t>“yes” brought salvation.</a:t>
            </a:r>
          </a:p>
        </p:txBody>
      </p:sp>
      <p:pic>
        <p:nvPicPr>
          <p:cNvPr id="7173" name="Picture 5" descr="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52800"/>
            <a:ext cx="2433638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The_Annunci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76600"/>
            <a:ext cx="3962400" cy="276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04800"/>
            <a:ext cx="8540750" cy="4422775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Mary </a:t>
            </a:r>
            <a:r>
              <a:rPr lang="en-US" altLang="en-US" dirty="0"/>
              <a:t>was given the grace to love and suffer with Jesus.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sz="12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She </a:t>
            </a:r>
            <a:r>
              <a:rPr lang="en-US" altLang="en-US" dirty="0"/>
              <a:t>prayed at the foot of the cross and prayed with the disciples at Pentecost.</a:t>
            </a:r>
          </a:p>
        </p:txBody>
      </p:sp>
      <p:pic>
        <p:nvPicPr>
          <p:cNvPr id="8197" name="Picture 5" descr="wger_kreuzigun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646" y="3276600"/>
            <a:ext cx="1924844" cy="313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Penteco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344779"/>
            <a:ext cx="2105258" cy="302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5791200" cy="4953000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Mary intercedes for us.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She prays for us before the throne of God.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Mary is very close to God, and will ask Jesus for what is truly good for us.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06812"/>
            <a:ext cx="2585438" cy="347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26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04800"/>
            <a:ext cx="8540750" cy="4422775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After </a:t>
            </a:r>
            <a:r>
              <a:rPr lang="en-US" altLang="en-US" dirty="0"/>
              <a:t>she died she was taken, body and soul, into heaven.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sz="12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This </a:t>
            </a:r>
            <a:r>
              <a:rPr lang="en-US" altLang="en-US" dirty="0"/>
              <a:t>mystery is called the Assumption.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sz="12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We </a:t>
            </a:r>
            <a:r>
              <a:rPr lang="en-US" altLang="en-US" dirty="0"/>
              <a:t>celebrate the Assumption on August 15.</a:t>
            </a:r>
          </a:p>
        </p:txBody>
      </p:sp>
      <p:pic>
        <p:nvPicPr>
          <p:cNvPr id="9221" name="Picture 5" descr="virgin-mary-assumption-03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733800"/>
            <a:ext cx="20859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7772400" cy="4422775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The Rosary is a prayer that helps us to know Jesus and Mary better.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Take time to pray together a decade of the Rosary!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137218"/>
            <a:ext cx="4291012" cy="32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0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5181600" cy="5562600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Our Lady of Guadalupe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In 1531, Mary appeared to Juan Diego on </a:t>
            </a:r>
            <a:r>
              <a:rPr lang="en-US" altLang="en-US" dirty="0" err="1" smtClean="0"/>
              <a:t>Tepeyac</a:t>
            </a:r>
            <a:r>
              <a:rPr lang="en-US" altLang="en-US" dirty="0" smtClean="0"/>
              <a:t> Hill near Mexico City.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The miraculous image of Our Lady on Juan Diego’s </a:t>
            </a:r>
            <a:r>
              <a:rPr lang="en-US" altLang="en-US" dirty="0" err="1" smtClean="0"/>
              <a:t>tilma</a:t>
            </a:r>
            <a:r>
              <a:rPr lang="en-US" altLang="en-US" dirty="0" smtClean="0"/>
              <a:t> can still be seen in Mexico City.</a:t>
            </a:r>
            <a:endParaRPr lang="en-US" altLang="en-US" dirty="0" smtClean="0"/>
          </a:p>
        </p:txBody>
      </p:sp>
      <p:pic>
        <p:nvPicPr>
          <p:cNvPr id="1026" name="Picture 2" descr="http://earthdancecircle.files.wordpress.com/2013/12/936full-virgen-de-guadalup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066800"/>
            <a:ext cx="2719959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48375" y="5715000"/>
            <a:ext cx="2691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Click on image </a:t>
            </a:r>
          </a:p>
          <a:p>
            <a:r>
              <a:rPr lang="en-US" dirty="0"/>
              <a:t>for more information.</a:t>
            </a:r>
          </a:p>
        </p:txBody>
      </p:sp>
    </p:spTree>
    <p:extLst>
      <p:ext uri="{BB962C8B-B14F-4D97-AF65-F5344CB8AC3E}">
        <p14:creationId xmlns:p14="http://schemas.microsoft.com/office/powerpoint/2010/main" val="52432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dirty="0" smtClean="0">
                <a:latin typeface="Brush Script MT" panose="03060802040406070304" pitchFamily="66" charset="0"/>
              </a:rPr>
              <a:t>Words of Our Lady of Guadalupe</a:t>
            </a:r>
            <a:endParaRPr lang="en-US" altLang="en-US" sz="4800" dirty="0">
              <a:latin typeface="Brush Script MT" panose="03060802040406070304" pitchFamily="66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3300" dirty="0">
                <a:latin typeface="Arial Narrow" panose="020B0606020202030204" pitchFamily="34" charset="0"/>
              </a:rPr>
              <a:t>Listen, place it in your heart, my littlest son, that what frightens you, afflicts you, disturbs your face, your heart, is nothing. </a:t>
            </a:r>
            <a:r>
              <a:rPr lang="en-US" altLang="en-US" sz="3300" dirty="0" smtClean="0">
                <a:latin typeface="Arial Narrow" panose="020B0606020202030204" pitchFamily="34" charset="0"/>
              </a:rPr>
              <a:t>Do </a:t>
            </a:r>
            <a:r>
              <a:rPr lang="en-US" altLang="en-US" sz="3300" dirty="0">
                <a:latin typeface="Arial Narrow" panose="020B0606020202030204" pitchFamily="34" charset="0"/>
              </a:rPr>
              <a:t>not fear this illness, nor anything else which is painful or hurtful. Am I not here, I who am your mother? </a:t>
            </a:r>
            <a:r>
              <a:rPr lang="en-US" altLang="en-US" sz="3300" dirty="0" smtClean="0">
                <a:latin typeface="Arial Narrow" panose="020B0606020202030204" pitchFamily="34" charset="0"/>
              </a:rPr>
              <a:t>Are </a:t>
            </a:r>
            <a:r>
              <a:rPr lang="en-US" altLang="en-US" sz="3300" dirty="0">
                <a:latin typeface="Arial Narrow" panose="020B0606020202030204" pitchFamily="34" charset="0"/>
              </a:rPr>
              <a:t>you not under my shadow and watch? Am I not the source of your joy? Are you not in the fold of my mantle, in the crossing of my arms? Do you have need of anything else? </a:t>
            </a:r>
          </a:p>
        </p:txBody>
      </p:sp>
    </p:spTree>
    <p:extLst>
      <p:ext uri="{BB962C8B-B14F-4D97-AF65-F5344CB8AC3E}">
        <p14:creationId xmlns:p14="http://schemas.microsoft.com/office/powerpoint/2010/main" val="2838814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67200" y="762000"/>
            <a:ext cx="4572000" cy="5291138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Activity: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Students will make a framed image of Mary. Encourage them to keep the pictures in a place at home where they will see it often and be reminded of Mary’s motherly care for them.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2000"/>
            <a:ext cx="3377662" cy="506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4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1"/>
            <a:ext cx="7772400" cy="762000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en-US" dirty="0" smtClean="0"/>
              <a:t>Video: Mary In Two Mi</a:t>
            </a:r>
            <a:r>
              <a:rPr lang="en-US" altLang="en-US" dirty="0" smtClean="0"/>
              <a:t>nutes</a:t>
            </a:r>
            <a:endParaRPr lang="en-US" altLang="en-US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spcBef>
                <a:spcPts val="0"/>
              </a:spcBef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2" name="j7AQGyqtoK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90600" y="1295400"/>
            <a:ext cx="6934200" cy="39004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430767" y="5791199"/>
            <a:ext cx="3063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  <a:latin typeface="Times New Roman" panose="02020603050405020304" pitchFamily="18" charset="0"/>
                <a:ea typeface="MS Mincho" panose="02020609040205080304" pitchFamily="49" charset="-128"/>
                <a:hlinkClick r:id="rId4"/>
              </a:rPr>
              <a:t>https://youtu.be/j7AQGyqtoK0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00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292</TotalTime>
  <Words>360</Words>
  <Application>Microsoft Office PowerPoint</Application>
  <PresentationFormat>On-screen Show (4:3)</PresentationFormat>
  <Paragraphs>39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MS Mincho</vt:lpstr>
      <vt:lpstr>Arial</vt:lpstr>
      <vt:lpstr>Arial Narrow</vt:lpstr>
      <vt:lpstr>Brush Script MT</vt:lpstr>
      <vt:lpstr>Times New Roman</vt:lpstr>
      <vt:lpstr>Wingdings</vt:lpstr>
      <vt:lpstr>Beam</vt:lpstr>
      <vt:lpstr>The Blessed Virgin Mary:  The Mother of God in Our Lives</vt:lpstr>
      <vt:lpstr>The New Eve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Words of Our Lady of Guadalupe</vt:lpstr>
      <vt:lpstr>PowerPoint Presentation</vt:lpstr>
      <vt:lpstr>PowerPoint Presentation</vt:lpstr>
    </vt:vector>
  </TitlesOfParts>
  <Company>Catholic Diocese of Lincoln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*The Blessed Virgin Mary</dc:title>
  <dc:creator>CDEO</dc:creator>
  <cp:lastModifiedBy>Catherine, Sr. Mary</cp:lastModifiedBy>
  <cp:revision>10</cp:revision>
  <dcterms:created xsi:type="dcterms:W3CDTF">2010-04-30T21:11:34Z</dcterms:created>
  <dcterms:modified xsi:type="dcterms:W3CDTF">2015-11-10T03:40:24Z</dcterms:modified>
</cp:coreProperties>
</file>