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71" r:id="rId3"/>
    <p:sldId id="276" r:id="rId4"/>
    <p:sldId id="282" r:id="rId5"/>
    <p:sldId id="272" r:id="rId6"/>
    <p:sldId id="273" r:id="rId7"/>
    <p:sldId id="274" r:id="rId8"/>
    <p:sldId id="275" r:id="rId9"/>
    <p:sldId id="277" r:id="rId10"/>
    <p:sldId id="278" r:id="rId11"/>
    <p:sldId id="279" r:id="rId12"/>
    <p:sldId id="280" r:id="rId13"/>
    <p:sldId id="281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2DDA-69D8-473F-A583-B6774B31A77B}" type="datetimeFigureOut">
              <a:rPr lang="en-US"/>
              <a:t>10/24/2015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92CCB-FF08-4D29-8DA3-E1FD8604480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215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F6DFB-6833-46E4-B515-70E0D9178056}" type="datetimeFigureOut">
              <a:rPr lang="en-US"/>
              <a:t>10/24/2015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06C7-F2C3-48B6-8A22-C484D800B5D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50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079812"/>
            <a:ext cx="9601200" cy="1724092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575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731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100000">
              <a:schemeClr val="accent1">
                <a:alpha val="80000"/>
              </a:schemeClr>
            </a:gs>
            <a:gs pos="0">
              <a:schemeClr val="accent1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203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635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43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291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6" name="Rectangle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54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ctangle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937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ctangle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1" y="506104"/>
            <a:ext cx="68580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198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593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t>10/24/2015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050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9000"/>
              </a:schemeClr>
            </a:gs>
            <a:gs pos="40000">
              <a:schemeClr val="accent1">
                <a:lumMod val="20000"/>
                <a:lumOff val="80000"/>
                <a:alpha val="66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" y="6480048"/>
            <a:ext cx="12188827" cy="377952"/>
            <a:chOff x="-1" y="6480048"/>
            <a:chExt cx="12188827" cy="377952"/>
          </a:xfrm>
        </p:grpSpPr>
        <p:sp>
          <p:nvSpPr>
            <p:cNvPr id="7" name="Rectangle 6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B277187-C200-495F-A386-621319EADA8F}" type="datetimeFigureOut">
              <a:rPr lang="en-US"/>
              <a:pPr/>
              <a:t>10/24/2015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C749032-2A07-4AE8-BA90-74324CAE0C8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002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ozgKxpgYh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3918" y="5513294"/>
            <a:ext cx="9601200" cy="953128"/>
          </a:xfrm>
        </p:spPr>
        <p:txBody>
          <a:bodyPr/>
          <a:lstStyle/>
          <a:p>
            <a:r>
              <a:rPr lang="en-US" altLang="en-US" dirty="0" smtClean="0"/>
              <a:t>He is Risen!</a:t>
            </a:r>
            <a:endParaRPr lang="en-US" alt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81767" y="339982"/>
            <a:ext cx="5025502" cy="5173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14785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lifegivingwater.files.wordpress.com/2013/03/resurrection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8865" y="24619"/>
            <a:ext cx="9111175" cy="683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8865" y="1699914"/>
            <a:ext cx="9725981" cy="348278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*</a:t>
            </a:r>
            <a:r>
              <a:rPr lang="en-US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Mary Magdalene, Peter and John saw the empty tomb.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*</a:t>
            </a:r>
            <a:r>
              <a:rPr lang="en-US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Mary saw Jesus after He had risen.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*</a:t>
            </a:r>
            <a:r>
              <a:rPr lang="en-US" alt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 soldiers who had been guarding the tomb fell into a trance.</a:t>
            </a:r>
          </a:p>
        </p:txBody>
      </p:sp>
      <p:sp>
        <p:nvSpPr>
          <p:cNvPr id="2" name="Rectangle 1"/>
          <p:cNvSpPr/>
          <p:nvPr/>
        </p:nvSpPr>
        <p:spPr>
          <a:xfrm>
            <a:off x="489086" y="243499"/>
            <a:ext cx="111107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The story of Jesus’ resurrection. L1</a:t>
            </a:r>
          </a:p>
        </p:txBody>
      </p:sp>
    </p:spTree>
    <p:extLst>
      <p:ext uri="{BB962C8B-B14F-4D97-AF65-F5344CB8AC3E}">
        <p14:creationId xmlns:p14="http://schemas.microsoft.com/office/powerpoint/2010/main" val="391224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2388" y="1290918"/>
            <a:ext cx="1140310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story of Jesus’ resurrection. L1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See TM p. 254, especially </a:t>
            </a:r>
            <a:r>
              <a:rPr lang="en-US" sz="3200" i="1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Develop</a:t>
            </a:r>
            <a:r>
              <a:rPr lang="en-US" sz="3200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#1-4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</a:t>
            </a:r>
            <a:r>
              <a:rPr lang="en-US" sz="3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Resurrection tells us that Jesus is God and that those who follow Jesus and die in His friendship will be raised from the dead and live forever in Heaven. L3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 smtClean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Qualities </a:t>
            </a:r>
            <a:r>
              <a:rPr lang="en-US" sz="3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of a glorified body: a) the body is subject to the will; b) the body is beautiful and spiritual; c) the body will no longer suffer and die. L3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The Easter Vigil Mass teaches us about the new life of Christ offered to us all. L4</a:t>
            </a:r>
            <a:endParaRPr lang="en-US" sz="3200" dirty="0">
              <a:effectLst/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2388" y="367588"/>
            <a:ext cx="3627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Key Points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911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1120" y="557246"/>
            <a:ext cx="9509760" cy="41276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000" dirty="0" smtClean="0"/>
              <a:t>The </a:t>
            </a:r>
            <a:r>
              <a:rPr lang="en-US" altLang="en-US" sz="4000" dirty="0"/>
              <a:t>resurrection showed all of </a:t>
            </a:r>
            <a:r>
              <a:rPr lang="en-US" altLang="en-US" sz="4000" dirty="0" smtClean="0"/>
              <a:t>Jesus’ followers </a:t>
            </a:r>
            <a:r>
              <a:rPr lang="en-US" altLang="en-US" sz="4000" dirty="0"/>
              <a:t>that He was truly the Son of God, King of kings and Lord of lords.</a:t>
            </a:r>
          </a:p>
        </p:txBody>
      </p:sp>
      <p:pic>
        <p:nvPicPr>
          <p:cNvPr id="10245" name="Picture 5" descr="feast-of-christ-the-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1864" y="2621059"/>
            <a:ext cx="3868271" cy="3612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71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1119" y="604000"/>
            <a:ext cx="9509760" cy="41276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000" dirty="0" smtClean="0"/>
              <a:t>All </a:t>
            </a:r>
            <a:r>
              <a:rPr lang="en-US" altLang="en-US" sz="4000" dirty="0"/>
              <a:t>that He said while He was on earth was true, even this amazing promise.</a:t>
            </a:r>
          </a:p>
        </p:txBody>
      </p:sp>
      <p:pic>
        <p:nvPicPr>
          <p:cNvPr id="11269" name="Picture 5" descr="jesus_bre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0916" y="2022191"/>
            <a:ext cx="3490165" cy="4316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73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1120" y="584140"/>
            <a:ext cx="9509760" cy="41276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000" dirty="0" smtClean="0"/>
              <a:t>Jesus </a:t>
            </a:r>
            <a:r>
              <a:rPr lang="en-US" altLang="en-US" sz="4000" dirty="0"/>
              <a:t>won the greatest victory of all, He defeated sin and conquered death, the punishment for sin.</a:t>
            </a:r>
          </a:p>
        </p:txBody>
      </p:sp>
      <p:pic>
        <p:nvPicPr>
          <p:cNvPr id="12293" name="Picture 5" descr="JESUS-1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6297" y="2647953"/>
            <a:ext cx="4659406" cy="3494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07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1120" y="503458"/>
            <a:ext cx="9509760" cy="41276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000" dirty="0" smtClean="0"/>
              <a:t>The </a:t>
            </a:r>
            <a:r>
              <a:rPr lang="en-US" altLang="en-US" sz="4000" dirty="0"/>
              <a:t>resurrection was a sign that God had accepted the sacrifice of Jesus which redeemed us.</a:t>
            </a:r>
          </a:p>
        </p:txBody>
      </p:sp>
      <p:pic>
        <p:nvPicPr>
          <p:cNvPr id="13317" name="Picture 5" descr="jesus_cross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6820" y="2405098"/>
            <a:ext cx="4798359" cy="3732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02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341120" y="121024"/>
            <a:ext cx="9509760" cy="963048"/>
          </a:xfrm>
        </p:spPr>
        <p:txBody>
          <a:bodyPr/>
          <a:lstStyle/>
          <a:p>
            <a:r>
              <a:rPr lang="en-US" altLang="en-US" dirty="0"/>
              <a:t>Where’s that in the Bible?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3215" y="1344706"/>
            <a:ext cx="6628504" cy="478225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 dirty="0"/>
              <a:t>*Mt 27:62-66 </a:t>
            </a:r>
            <a:r>
              <a:rPr lang="en-US" altLang="en-US" sz="2800" dirty="0">
                <a:sym typeface="Wingdings" panose="05000000000000000000" pitchFamily="2" charset="2"/>
              </a:rPr>
              <a:t> Guards placed at the tomb and stone rolled over the front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ym typeface="Wingdings" panose="05000000000000000000" pitchFamily="2" charset="2"/>
              </a:rPr>
              <a:t>*</a:t>
            </a:r>
            <a:r>
              <a:rPr lang="en-US" altLang="en-US" sz="2800" dirty="0" err="1">
                <a:sym typeface="Wingdings" panose="05000000000000000000" pitchFamily="2" charset="2"/>
              </a:rPr>
              <a:t>Jn</a:t>
            </a:r>
            <a:r>
              <a:rPr lang="en-US" altLang="en-US" sz="2800" dirty="0">
                <a:sym typeface="Wingdings" panose="05000000000000000000" pitchFamily="2" charset="2"/>
              </a:rPr>
              <a:t> 20:3-8  The tomb was empty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ym typeface="Wingdings" panose="05000000000000000000" pitchFamily="2" charset="2"/>
              </a:rPr>
              <a:t>*Lk 24:13-31  Jesus appeared to Mary Magdalene and the other apostles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sym typeface="Wingdings" panose="05000000000000000000" pitchFamily="2" charset="2"/>
              </a:rPr>
              <a:t>*1 </a:t>
            </a:r>
            <a:r>
              <a:rPr lang="en-US" altLang="en-US" sz="2800" dirty="0" err="1">
                <a:sym typeface="Wingdings" panose="05000000000000000000" pitchFamily="2" charset="2"/>
              </a:rPr>
              <a:t>Cor</a:t>
            </a:r>
            <a:r>
              <a:rPr lang="en-US" altLang="en-US" sz="2800" dirty="0">
                <a:sym typeface="Wingdings" panose="05000000000000000000" pitchFamily="2" charset="2"/>
              </a:rPr>
              <a:t> 15:3-8 “Over 500 people saw the risen Christ.”</a:t>
            </a:r>
            <a:endParaRPr lang="en-US" altLang="en-US" sz="2800" dirty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5208495" y="5943600"/>
            <a:ext cx="762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Yes, you “have to write all of these down”.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7335" y="1084072"/>
            <a:ext cx="3482129" cy="4426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826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400" dirty="0"/>
              <a:t>*Resurrection of the Body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9742" y="3057149"/>
            <a:ext cx="5987527" cy="138504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000" dirty="0"/>
              <a:t>Why was Mary unable to recognize Jesus</a:t>
            </a:r>
            <a:r>
              <a:rPr lang="en-US" altLang="en-US" sz="4000" dirty="0" smtClean="0"/>
              <a:t>?</a:t>
            </a:r>
            <a:endParaRPr lang="en-US" altLang="en-US" sz="4000" dirty="0"/>
          </a:p>
        </p:txBody>
      </p:sp>
      <p:pic>
        <p:nvPicPr>
          <p:cNvPr id="16389" name="Picture 5" descr="marymagdalenetom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8661" y="1825846"/>
            <a:ext cx="2846807" cy="384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95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6002" y="839635"/>
            <a:ext cx="5597562" cy="464676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4000" dirty="0" smtClean="0"/>
              <a:t>After </a:t>
            </a:r>
            <a:r>
              <a:rPr lang="en-US" altLang="en-US" sz="4000" dirty="0"/>
              <a:t>the Resurrection, the body of Jesus was glorified.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4000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4000" dirty="0" smtClean="0"/>
              <a:t>This </a:t>
            </a:r>
            <a:r>
              <a:rPr lang="en-US" altLang="en-US" sz="4000" dirty="0"/>
              <a:t>is called his “Resurrected Body”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014" y="228600"/>
            <a:ext cx="5081652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2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51155" y="467360"/>
            <a:ext cx="9509760" cy="917687"/>
          </a:xfrm>
        </p:spPr>
        <p:txBody>
          <a:bodyPr>
            <a:normAutofit/>
          </a:bodyPr>
          <a:lstStyle/>
          <a:p>
            <a:r>
              <a:rPr lang="en-US" altLang="en-US" sz="4400" dirty="0" smtClean="0"/>
              <a:t>Differences</a:t>
            </a:r>
            <a:endParaRPr lang="en-US" altLang="en-US" sz="44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1155" y="1640541"/>
            <a:ext cx="9509760" cy="4429379"/>
          </a:xfrm>
        </p:spPr>
        <p:txBody>
          <a:bodyPr>
            <a:noAutofit/>
          </a:bodyPr>
          <a:lstStyle/>
          <a:p>
            <a:pPr>
              <a:buFont typeface="Book Antiqua" panose="02040602050305030304" pitchFamily="18" charset="0"/>
              <a:buChar char="*"/>
            </a:pPr>
            <a:r>
              <a:rPr lang="en-US" altLang="en-US" sz="3600" dirty="0" smtClean="0"/>
              <a:t>Not </a:t>
            </a:r>
            <a:r>
              <a:rPr lang="en-US" altLang="en-US" sz="3600" dirty="0"/>
              <a:t>bound by space </a:t>
            </a:r>
          </a:p>
          <a:p>
            <a:pPr lvl="1">
              <a:buFont typeface="Book Antiqua" panose="02040602050305030304" pitchFamily="18" charset="0"/>
              <a:buChar char="*"/>
            </a:pPr>
            <a:r>
              <a:rPr lang="en-US" altLang="en-US" sz="3200" dirty="0" smtClean="0"/>
              <a:t>He </a:t>
            </a:r>
            <a:r>
              <a:rPr lang="en-US" altLang="en-US" sz="3200" dirty="0"/>
              <a:t>could walk through locked </a:t>
            </a:r>
            <a:r>
              <a:rPr lang="en-US" altLang="en-US" sz="3200" dirty="0" smtClean="0"/>
              <a:t>doors</a:t>
            </a:r>
            <a:endParaRPr lang="en-US" altLang="en-US" sz="3200" dirty="0"/>
          </a:p>
          <a:p>
            <a:pPr>
              <a:buFont typeface="Book Antiqua" panose="02040602050305030304" pitchFamily="18" charset="0"/>
              <a:buChar char="*"/>
            </a:pPr>
            <a:r>
              <a:rPr lang="en-US" altLang="en-US" sz="3600" dirty="0" smtClean="0"/>
              <a:t>Not </a:t>
            </a:r>
            <a:r>
              <a:rPr lang="en-US" altLang="en-US" sz="3600" dirty="0"/>
              <a:t>bound by time </a:t>
            </a:r>
          </a:p>
          <a:p>
            <a:pPr lvl="1">
              <a:buFont typeface="Book Antiqua" panose="02040602050305030304" pitchFamily="18" charset="0"/>
              <a:buChar char="*"/>
            </a:pPr>
            <a:r>
              <a:rPr lang="en-US" altLang="en-US" sz="3200" dirty="0" smtClean="0"/>
              <a:t>He </a:t>
            </a:r>
            <a:r>
              <a:rPr lang="en-US" altLang="en-US" sz="3200" dirty="0"/>
              <a:t>met disciples leaving the city then moments later was in the city.</a:t>
            </a:r>
          </a:p>
          <a:p>
            <a:pPr>
              <a:buFont typeface="Book Antiqua" panose="02040602050305030304" pitchFamily="18" charset="0"/>
              <a:buChar char="*"/>
            </a:pPr>
            <a:r>
              <a:rPr lang="en-US" altLang="en-US" sz="3600" dirty="0" smtClean="0"/>
              <a:t>No </a:t>
            </a:r>
            <a:r>
              <a:rPr lang="en-US" altLang="en-US" sz="3600" dirty="0"/>
              <a:t>pain or death</a:t>
            </a:r>
          </a:p>
          <a:p>
            <a:pPr lvl="1">
              <a:buFont typeface="Book Antiqua" panose="02040602050305030304" pitchFamily="18" charset="0"/>
              <a:buChar char="*"/>
            </a:pPr>
            <a:r>
              <a:rPr lang="en-US" altLang="en-US" sz="3200" dirty="0" smtClean="0"/>
              <a:t>His </a:t>
            </a:r>
            <a:r>
              <a:rPr lang="en-US" altLang="en-US" sz="3200" dirty="0"/>
              <a:t>wounds were not painful and He went directly to heaven after he left earth</a:t>
            </a:r>
          </a:p>
        </p:txBody>
      </p:sp>
      <p:pic>
        <p:nvPicPr>
          <p:cNvPr id="18440" name="Picture 8" descr="GLORY%20RESURRECTION%20Emmaus%20roa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388" y="467360"/>
            <a:ext cx="281940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21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12717" y="172693"/>
            <a:ext cx="9509760" cy="1233424"/>
          </a:xfrm>
        </p:spPr>
        <p:txBody>
          <a:bodyPr>
            <a:normAutofit/>
          </a:bodyPr>
          <a:lstStyle/>
          <a:p>
            <a:r>
              <a:rPr lang="en-US" altLang="en-US" sz="4400" dirty="0" smtClean="0"/>
              <a:t>Similarities</a:t>
            </a:r>
            <a:endParaRPr lang="en-US" altLang="en-US" sz="44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54638" y="1700784"/>
            <a:ext cx="5776072" cy="41276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3600" dirty="0"/>
              <a:t>*A real, physical body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600" dirty="0"/>
              <a:t>	*He ate fish, built a fire and his disciples could touch him.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600" dirty="0"/>
              <a:t>*He was not a ghost.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1" y="1700784"/>
            <a:ext cx="5453902" cy="405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5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pic>
        <p:nvPicPr>
          <p:cNvPr id="4" name="0ozgKxpgYh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16818" y="1896035"/>
            <a:ext cx="6932706" cy="389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0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Yellow 16x9">
  <a:themeElements>
    <a:clrScheme name="Banded_Design_Yellow">
      <a:dk1>
        <a:srgbClr val="323232"/>
      </a:dk1>
      <a:lt1>
        <a:sysClr val="window" lastClr="FFFFFF"/>
      </a:lt1>
      <a:dk2>
        <a:srgbClr val="000000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6677B1-365E-411F-9971-C788BC2975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Yellow banded design presentation (widescreen)</Template>
  <TotalTime>0</TotalTime>
  <Words>388</Words>
  <Application>Microsoft Office PowerPoint</Application>
  <PresentationFormat>Widescreen</PresentationFormat>
  <Paragraphs>38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MS Mincho</vt:lpstr>
      <vt:lpstr>Arial</vt:lpstr>
      <vt:lpstr>Book Antiqua</vt:lpstr>
      <vt:lpstr>Courier New</vt:lpstr>
      <vt:lpstr>Symbol</vt:lpstr>
      <vt:lpstr>Times New Roman</vt:lpstr>
      <vt:lpstr>Wingdings</vt:lpstr>
      <vt:lpstr>Banded Design Yellow 16x9</vt:lpstr>
      <vt:lpstr>He is Risen!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Where’s that in the Bible?</vt:lpstr>
      <vt:lpstr>*Resurrection of the Body</vt:lpstr>
      <vt:lpstr>PowerPoint Presentation</vt:lpstr>
      <vt:lpstr>Differences</vt:lpstr>
      <vt:lpstr>Similarities</vt:lpstr>
      <vt:lpstr>Video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2015-10-23T19:51:23Z</dcterms:created>
  <dcterms:modified xsi:type="dcterms:W3CDTF">2015-10-24T21:34:09Z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TC029009979991</vt:lpwstr>
  </property>
</Properties>
</file>